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8" r:id="rId1"/>
  </p:sldMasterIdLst>
  <p:notesMasterIdLst>
    <p:notesMasterId r:id="rId75"/>
  </p:notesMasterIdLst>
  <p:handoutMasterIdLst>
    <p:handoutMasterId r:id="rId76"/>
  </p:handoutMasterIdLst>
  <p:sldIdLst>
    <p:sldId id="751" r:id="rId2"/>
    <p:sldId id="851" r:id="rId3"/>
    <p:sldId id="912" r:id="rId4"/>
    <p:sldId id="978" r:id="rId5"/>
    <p:sldId id="810" r:id="rId6"/>
    <p:sldId id="854" r:id="rId7"/>
    <p:sldId id="892" r:id="rId8"/>
    <p:sldId id="893" r:id="rId9"/>
    <p:sldId id="980" r:id="rId10"/>
    <p:sldId id="274" r:id="rId11"/>
    <p:sldId id="979" r:id="rId12"/>
    <p:sldId id="858" r:id="rId13"/>
    <p:sldId id="863" r:id="rId14"/>
    <p:sldId id="295" r:id="rId15"/>
    <p:sldId id="906" r:id="rId16"/>
    <p:sldId id="297" r:id="rId17"/>
    <p:sldId id="298" r:id="rId18"/>
    <p:sldId id="299" r:id="rId19"/>
    <p:sldId id="907" r:id="rId20"/>
    <p:sldId id="987" r:id="rId21"/>
    <p:sldId id="982" r:id="rId22"/>
    <p:sldId id="301" r:id="rId23"/>
    <p:sldId id="981" r:id="rId24"/>
    <p:sldId id="900" r:id="rId25"/>
    <p:sldId id="901" r:id="rId26"/>
    <p:sldId id="902" r:id="rId27"/>
    <p:sldId id="908" r:id="rId28"/>
    <p:sldId id="988" r:id="rId29"/>
    <p:sldId id="316" r:id="rId30"/>
    <p:sldId id="896" r:id="rId31"/>
    <p:sldId id="903" r:id="rId32"/>
    <p:sldId id="904" r:id="rId33"/>
    <p:sldId id="905" r:id="rId34"/>
    <p:sldId id="310" r:id="rId35"/>
    <p:sldId id="311" r:id="rId36"/>
    <p:sldId id="915" r:id="rId37"/>
    <p:sldId id="913" r:id="rId38"/>
    <p:sldId id="985" r:id="rId39"/>
    <p:sldId id="986" r:id="rId40"/>
    <p:sldId id="910" r:id="rId41"/>
    <p:sldId id="855" r:id="rId42"/>
    <p:sldId id="911" r:id="rId43"/>
    <p:sldId id="753" r:id="rId44"/>
    <p:sldId id="318" r:id="rId45"/>
    <p:sldId id="889" r:id="rId46"/>
    <p:sldId id="746" r:id="rId47"/>
    <p:sldId id="747" r:id="rId48"/>
    <p:sldId id="323" r:id="rId49"/>
    <p:sldId id="914" r:id="rId50"/>
    <p:sldId id="273" r:id="rId51"/>
    <p:sldId id="877" r:id="rId52"/>
    <p:sldId id="866" r:id="rId53"/>
    <p:sldId id="713" r:id="rId54"/>
    <p:sldId id="859" r:id="rId55"/>
    <p:sldId id="683" r:id="rId56"/>
    <p:sldId id="857" r:id="rId57"/>
    <p:sldId id="684" r:id="rId58"/>
    <p:sldId id="876" r:id="rId59"/>
    <p:sldId id="983" r:id="rId60"/>
    <p:sldId id="303" r:id="rId61"/>
    <p:sldId id="864" r:id="rId62"/>
    <p:sldId id="881" r:id="rId63"/>
    <p:sldId id="741" r:id="rId64"/>
    <p:sldId id="845" r:id="rId65"/>
    <p:sldId id="862" r:id="rId66"/>
    <p:sldId id="861" r:id="rId67"/>
    <p:sldId id="867" r:id="rId68"/>
    <p:sldId id="752" r:id="rId69"/>
    <p:sldId id="890" r:id="rId70"/>
    <p:sldId id="836" r:id="rId71"/>
    <p:sldId id="868" r:id="rId72"/>
    <p:sldId id="989" r:id="rId73"/>
    <p:sldId id="827" r:id="rId74"/>
  </p:sldIdLst>
  <p:sldSz cx="9144000" cy="6858000" type="screen4x3"/>
  <p:notesSz cx="7010400" cy="9296400"/>
  <p:custDataLst>
    <p:tags r:id="rId7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5B5"/>
    <a:srgbClr val="FFFFFF"/>
    <a:srgbClr val="E8AF10"/>
    <a:srgbClr val="3333CC"/>
    <a:srgbClr val="092E78"/>
    <a:srgbClr val="000000"/>
    <a:srgbClr val="379DF1"/>
    <a:srgbClr val="092C74"/>
    <a:srgbClr val="0C2F8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0" autoAdjust="0"/>
    <p:restoredTop sz="71490" autoAdjust="0"/>
  </p:normalViewPr>
  <p:slideViewPr>
    <p:cSldViewPr>
      <p:cViewPr varScale="1">
        <p:scale>
          <a:sx n="80" d="100"/>
          <a:sy n="80" d="100"/>
        </p:scale>
        <p:origin x="28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82"/>
    </p:cViewPr>
  </p:sorterViewPr>
  <p:notesViewPr>
    <p:cSldViewPr>
      <p:cViewPr varScale="1">
        <p:scale>
          <a:sx n="90" d="100"/>
          <a:sy n="90" d="100"/>
        </p:scale>
        <p:origin x="408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2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466398390041781"/>
          <c:y val="0.10547731482689347"/>
          <c:w val="0.62057114118548617"/>
          <c:h val="0.64164957777835752"/>
        </c:manualLayout>
      </c:layout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Sheet1!$C$4:$C$104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Sheet1!$D$4:$D$104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99</c:v>
                </c:pt>
                <c:pt idx="2">
                  <c:v>196</c:v>
                </c:pt>
                <c:pt idx="3">
                  <c:v>291</c:v>
                </c:pt>
                <c:pt idx="4">
                  <c:v>384</c:v>
                </c:pt>
                <c:pt idx="5">
                  <c:v>475</c:v>
                </c:pt>
                <c:pt idx="6">
                  <c:v>564</c:v>
                </c:pt>
                <c:pt idx="7">
                  <c:v>651</c:v>
                </c:pt>
                <c:pt idx="8">
                  <c:v>736</c:v>
                </c:pt>
                <c:pt idx="9">
                  <c:v>819</c:v>
                </c:pt>
                <c:pt idx="10">
                  <c:v>900</c:v>
                </c:pt>
                <c:pt idx="11">
                  <c:v>979</c:v>
                </c:pt>
                <c:pt idx="12">
                  <c:v>1056</c:v>
                </c:pt>
                <c:pt idx="13">
                  <c:v>1131</c:v>
                </c:pt>
                <c:pt idx="14">
                  <c:v>1204</c:v>
                </c:pt>
                <c:pt idx="15">
                  <c:v>1275</c:v>
                </c:pt>
                <c:pt idx="16">
                  <c:v>1344</c:v>
                </c:pt>
                <c:pt idx="17">
                  <c:v>1411</c:v>
                </c:pt>
                <c:pt idx="18">
                  <c:v>1476</c:v>
                </c:pt>
                <c:pt idx="19">
                  <c:v>1539</c:v>
                </c:pt>
                <c:pt idx="20">
                  <c:v>1600</c:v>
                </c:pt>
                <c:pt idx="21">
                  <c:v>1659</c:v>
                </c:pt>
                <c:pt idx="22">
                  <c:v>1716</c:v>
                </c:pt>
                <c:pt idx="23">
                  <c:v>1771</c:v>
                </c:pt>
                <c:pt idx="24">
                  <c:v>1824</c:v>
                </c:pt>
                <c:pt idx="25">
                  <c:v>1875</c:v>
                </c:pt>
                <c:pt idx="26">
                  <c:v>1924</c:v>
                </c:pt>
                <c:pt idx="27">
                  <c:v>1971</c:v>
                </c:pt>
                <c:pt idx="28">
                  <c:v>2016</c:v>
                </c:pt>
                <c:pt idx="29">
                  <c:v>2059</c:v>
                </c:pt>
                <c:pt idx="30">
                  <c:v>2100</c:v>
                </c:pt>
                <c:pt idx="31">
                  <c:v>2139</c:v>
                </c:pt>
                <c:pt idx="32">
                  <c:v>2176</c:v>
                </c:pt>
                <c:pt idx="33">
                  <c:v>2211</c:v>
                </c:pt>
                <c:pt idx="34">
                  <c:v>2244</c:v>
                </c:pt>
                <c:pt idx="35">
                  <c:v>2275</c:v>
                </c:pt>
                <c:pt idx="36">
                  <c:v>2304</c:v>
                </c:pt>
                <c:pt idx="37">
                  <c:v>2331</c:v>
                </c:pt>
                <c:pt idx="38">
                  <c:v>2356</c:v>
                </c:pt>
                <c:pt idx="39">
                  <c:v>2379</c:v>
                </c:pt>
                <c:pt idx="40">
                  <c:v>2400</c:v>
                </c:pt>
                <c:pt idx="41">
                  <c:v>2419</c:v>
                </c:pt>
                <c:pt idx="42">
                  <c:v>2436</c:v>
                </c:pt>
                <c:pt idx="43">
                  <c:v>2451</c:v>
                </c:pt>
                <c:pt idx="44">
                  <c:v>2464</c:v>
                </c:pt>
                <c:pt idx="45">
                  <c:v>2475</c:v>
                </c:pt>
                <c:pt idx="46">
                  <c:v>2484</c:v>
                </c:pt>
                <c:pt idx="47">
                  <c:v>2491</c:v>
                </c:pt>
                <c:pt idx="48">
                  <c:v>2496</c:v>
                </c:pt>
                <c:pt idx="49">
                  <c:v>2499</c:v>
                </c:pt>
                <c:pt idx="50">
                  <c:v>2500</c:v>
                </c:pt>
                <c:pt idx="51">
                  <c:v>2499</c:v>
                </c:pt>
                <c:pt idx="52">
                  <c:v>2496</c:v>
                </c:pt>
                <c:pt idx="53">
                  <c:v>2491</c:v>
                </c:pt>
                <c:pt idx="54">
                  <c:v>2484</c:v>
                </c:pt>
                <c:pt idx="55">
                  <c:v>2475</c:v>
                </c:pt>
                <c:pt idx="56">
                  <c:v>2464</c:v>
                </c:pt>
                <c:pt idx="57">
                  <c:v>2451</c:v>
                </c:pt>
                <c:pt idx="58">
                  <c:v>2436</c:v>
                </c:pt>
                <c:pt idx="59">
                  <c:v>2419</c:v>
                </c:pt>
                <c:pt idx="60">
                  <c:v>2400</c:v>
                </c:pt>
                <c:pt idx="61">
                  <c:v>2379</c:v>
                </c:pt>
                <c:pt idx="62">
                  <c:v>2356</c:v>
                </c:pt>
                <c:pt idx="63">
                  <c:v>2331</c:v>
                </c:pt>
                <c:pt idx="64">
                  <c:v>2304</c:v>
                </c:pt>
                <c:pt idx="65">
                  <c:v>2275</c:v>
                </c:pt>
                <c:pt idx="66">
                  <c:v>2244</c:v>
                </c:pt>
                <c:pt idx="67">
                  <c:v>2211</c:v>
                </c:pt>
                <c:pt idx="68">
                  <c:v>2176</c:v>
                </c:pt>
                <c:pt idx="69">
                  <c:v>2139</c:v>
                </c:pt>
                <c:pt idx="70">
                  <c:v>2100</c:v>
                </c:pt>
                <c:pt idx="71">
                  <c:v>2059</c:v>
                </c:pt>
                <c:pt idx="72">
                  <c:v>2016</c:v>
                </c:pt>
                <c:pt idx="73">
                  <c:v>1971</c:v>
                </c:pt>
                <c:pt idx="74">
                  <c:v>1924</c:v>
                </c:pt>
                <c:pt idx="75">
                  <c:v>1875</c:v>
                </c:pt>
                <c:pt idx="76">
                  <c:v>1824</c:v>
                </c:pt>
                <c:pt idx="77">
                  <c:v>1771</c:v>
                </c:pt>
                <c:pt idx="78">
                  <c:v>1716</c:v>
                </c:pt>
                <c:pt idx="79">
                  <c:v>1659</c:v>
                </c:pt>
                <c:pt idx="80">
                  <c:v>1600</c:v>
                </c:pt>
                <c:pt idx="81">
                  <c:v>1539</c:v>
                </c:pt>
                <c:pt idx="82">
                  <c:v>1476</c:v>
                </c:pt>
                <c:pt idx="83">
                  <c:v>1411</c:v>
                </c:pt>
                <c:pt idx="84">
                  <c:v>1344</c:v>
                </c:pt>
                <c:pt idx="85">
                  <c:v>1275</c:v>
                </c:pt>
                <c:pt idx="86">
                  <c:v>1204</c:v>
                </c:pt>
                <c:pt idx="87">
                  <c:v>1131</c:v>
                </c:pt>
                <c:pt idx="88">
                  <c:v>1056</c:v>
                </c:pt>
                <c:pt idx="89">
                  <c:v>979</c:v>
                </c:pt>
                <c:pt idx="90">
                  <c:v>900</c:v>
                </c:pt>
                <c:pt idx="91">
                  <c:v>819</c:v>
                </c:pt>
                <c:pt idx="92">
                  <c:v>736</c:v>
                </c:pt>
                <c:pt idx="93">
                  <c:v>651</c:v>
                </c:pt>
                <c:pt idx="94">
                  <c:v>564</c:v>
                </c:pt>
                <c:pt idx="95">
                  <c:v>475</c:v>
                </c:pt>
                <c:pt idx="96">
                  <c:v>384</c:v>
                </c:pt>
                <c:pt idx="97">
                  <c:v>291</c:v>
                </c:pt>
                <c:pt idx="98">
                  <c:v>196</c:v>
                </c:pt>
                <c:pt idx="99">
                  <c:v>99</c:v>
                </c:pt>
                <c:pt idx="1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91-FE4E-99FC-888BCEC7B7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7461632"/>
        <c:axId val="897457888"/>
      </c:lineChart>
      <c:catAx>
        <c:axId val="8974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16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Price</a:t>
                </a:r>
              </a:p>
            </c:rich>
          </c:tx>
          <c:layout>
            <c:manualLayout>
              <c:xMode val="edge"/>
              <c:yMode val="edge"/>
              <c:x val="0.5419860899350446"/>
              <c:y val="0.895667550839964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_(&quot;$&quot;* #,##0_);_(&quot;$&quot;* \(#,##0\);_(&quot;$&quot;* &quot;-&quot;??_);_(@_)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897457888"/>
        <c:crosses val="autoZero"/>
        <c:auto val="1"/>
        <c:lblAlgn val="ctr"/>
        <c:lblOffset val="100"/>
        <c:tickLblSkip val="10"/>
        <c:noMultiLvlLbl val="0"/>
      </c:catAx>
      <c:valAx>
        <c:axId val="89745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1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89746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466398390041781"/>
          <c:y val="0.10547731482689347"/>
          <c:w val="0.62057114118548617"/>
          <c:h val="0.64164957777835752"/>
        </c:manualLayout>
      </c:layout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Sheet1!$C$4:$C$104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Sheet1!$D$4:$D$104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99</c:v>
                </c:pt>
                <c:pt idx="2">
                  <c:v>196</c:v>
                </c:pt>
                <c:pt idx="3">
                  <c:v>291</c:v>
                </c:pt>
                <c:pt idx="4">
                  <c:v>384</c:v>
                </c:pt>
                <c:pt idx="5">
                  <c:v>475</c:v>
                </c:pt>
                <c:pt idx="6">
                  <c:v>564</c:v>
                </c:pt>
                <c:pt idx="7">
                  <c:v>651</c:v>
                </c:pt>
                <c:pt idx="8">
                  <c:v>736</c:v>
                </c:pt>
                <c:pt idx="9">
                  <c:v>819</c:v>
                </c:pt>
                <c:pt idx="10">
                  <c:v>900</c:v>
                </c:pt>
                <c:pt idx="11">
                  <c:v>979</c:v>
                </c:pt>
                <c:pt idx="12">
                  <c:v>1056</c:v>
                </c:pt>
                <c:pt idx="13">
                  <c:v>1131</c:v>
                </c:pt>
                <c:pt idx="14">
                  <c:v>1204</c:v>
                </c:pt>
                <c:pt idx="15">
                  <c:v>1275</c:v>
                </c:pt>
                <c:pt idx="16">
                  <c:v>1344</c:v>
                </c:pt>
                <c:pt idx="17">
                  <c:v>1411</c:v>
                </c:pt>
                <c:pt idx="18">
                  <c:v>1476</c:v>
                </c:pt>
                <c:pt idx="19">
                  <c:v>1539</c:v>
                </c:pt>
                <c:pt idx="20">
                  <c:v>1600</c:v>
                </c:pt>
                <c:pt idx="21">
                  <c:v>1659</c:v>
                </c:pt>
                <c:pt idx="22">
                  <c:v>1716</c:v>
                </c:pt>
                <c:pt idx="23">
                  <c:v>1771</c:v>
                </c:pt>
                <c:pt idx="24">
                  <c:v>1824</c:v>
                </c:pt>
                <c:pt idx="25">
                  <c:v>1875</c:v>
                </c:pt>
                <c:pt idx="26">
                  <c:v>1924</c:v>
                </c:pt>
                <c:pt idx="27">
                  <c:v>1971</c:v>
                </c:pt>
                <c:pt idx="28">
                  <c:v>2016</c:v>
                </c:pt>
                <c:pt idx="29">
                  <c:v>2059</c:v>
                </c:pt>
                <c:pt idx="30">
                  <c:v>2100</c:v>
                </c:pt>
                <c:pt idx="31">
                  <c:v>2139</c:v>
                </c:pt>
                <c:pt idx="32">
                  <c:v>2176</c:v>
                </c:pt>
                <c:pt idx="33">
                  <c:v>2211</c:v>
                </c:pt>
                <c:pt idx="34">
                  <c:v>2244</c:v>
                </c:pt>
                <c:pt idx="35">
                  <c:v>2275</c:v>
                </c:pt>
                <c:pt idx="36">
                  <c:v>2304</c:v>
                </c:pt>
                <c:pt idx="37">
                  <c:v>2331</c:v>
                </c:pt>
                <c:pt idx="38">
                  <c:v>2356</c:v>
                </c:pt>
                <c:pt idx="39">
                  <c:v>2379</c:v>
                </c:pt>
                <c:pt idx="40">
                  <c:v>2400</c:v>
                </c:pt>
                <c:pt idx="41">
                  <c:v>2419</c:v>
                </c:pt>
                <c:pt idx="42">
                  <c:v>2436</c:v>
                </c:pt>
                <c:pt idx="43">
                  <c:v>2451</c:v>
                </c:pt>
                <c:pt idx="44">
                  <c:v>2464</c:v>
                </c:pt>
                <c:pt idx="45">
                  <c:v>2475</c:v>
                </c:pt>
                <c:pt idx="46">
                  <c:v>2484</c:v>
                </c:pt>
                <c:pt idx="47">
                  <c:v>2491</c:v>
                </c:pt>
                <c:pt idx="48">
                  <c:v>2496</c:v>
                </c:pt>
                <c:pt idx="49">
                  <c:v>2499</c:v>
                </c:pt>
                <c:pt idx="50">
                  <c:v>2500</c:v>
                </c:pt>
                <c:pt idx="51">
                  <c:v>2499</c:v>
                </c:pt>
                <c:pt idx="52">
                  <c:v>2496</c:v>
                </c:pt>
                <c:pt idx="53">
                  <c:v>2491</c:v>
                </c:pt>
                <c:pt idx="54">
                  <c:v>2484</c:v>
                </c:pt>
                <c:pt idx="55">
                  <c:v>2475</c:v>
                </c:pt>
                <c:pt idx="56">
                  <c:v>2464</c:v>
                </c:pt>
                <c:pt idx="57">
                  <c:v>2451</c:v>
                </c:pt>
                <c:pt idx="58">
                  <c:v>2436</c:v>
                </c:pt>
                <c:pt idx="59">
                  <c:v>2419</c:v>
                </c:pt>
                <c:pt idx="60">
                  <c:v>2400</c:v>
                </c:pt>
                <c:pt idx="61">
                  <c:v>2379</c:v>
                </c:pt>
                <c:pt idx="62">
                  <c:v>2356</c:v>
                </c:pt>
                <c:pt idx="63">
                  <c:v>2331</c:v>
                </c:pt>
                <c:pt idx="64">
                  <c:v>2304</c:v>
                </c:pt>
                <c:pt idx="65">
                  <c:v>2275</c:v>
                </c:pt>
                <c:pt idx="66">
                  <c:v>2244</c:v>
                </c:pt>
                <c:pt idx="67">
                  <c:v>2211</c:v>
                </c:pt>
                <c:pt idx="68">
                  <c:v>2176</c:v>
                </c:pt>
                <c:pt idx="69">
                  <c:v>2139</c:v>
                </c:pt>
                <c:pt idx="70">
                  <c:v>2100</c:v>
                </c:pt>
                <c:pt idx="71">
                  <c:v>2059</c:v>
                </c:pt>
                <c:pt idx="72">
                  <c:v>2016</c:v>
                </c:pt>
                <c:pt idx="73">
                  <c:v>1971</c:v>
                </c:pt>
                <c:pt idx="74">
                  <c:v>1924</c:v>
                </c:pt>
                <c:pt idx="75">
                  <c:v>1875</c:v>
                </c:pt>
                <c:pt idx="76">
                  <c:v>1824</c:v>
                </c:pt>
                <c:pt idx="77">
                  <c:v>1771</c:v>
                </c:pt>
                <c:pt idx="78">
                  <c:v>1716</c:v>
                </c:pt>
                <c:pt idx="79">
                  <c:v>1659</c:v>
                </c:pt>
                <c:pt idx="80">
                  <c:v>1600</c:v>
                </c:pt>
                <c:pt idx="81">
                  <c:v>1539</c:v>
                </c:pt>
                <c:pt idx="82">
                  <c:v>1476</c:v>
                </c:pt>
                <c:pt idx="83">
                  <c:v>1411</c:v>
                </c:pt>
                <c:pt idx="84">
                  <c:v>1344</c:v>
                </c:pt>
                <c:pt idx="85">
                  <c:v>1275</c:v>
                </c:pt>
                <c:pt idx="86">
                  <c:v>1204</c:v>
                </c:pt>
                <c:pt idx="87">
                  <c:v>1131</c:v>
                </c:pt>
                <c:pt idx="88">
                  <c:v>1056</c:v>
                </c:pt>
                <c:pt idx="89">
                  <c:v>979</c:v>
                </c:pt>
                <c:pt idx="90">
                  <c:v>900</c:v>
                </c:pt>
                <c:pt idx="91">
                  <c:v>819</c:v>
                </c:pt>
                <c:pt idx="92">
                  <c:v>736</c:v>
                </c:pt>
                <c:pt idx="93">
                  <c:v>651</c:v>
                </c:pt>
                <c:pt idx="94">
                  <c:v>564</c:v>
                </c:pt>
                <c:pt idx="95">
                  <c:v>475</c:v>
                </c:pt>
                <c:pt idx="96">
                  <c:v>384</c:v>
                </c:pt>
                <c:pt idx="97">
                  <c:v>291</c:v>
                </c:pt>
                <c:pt idx="98">
                  <c:v>196</c:v>
                </c:pt>
                <c:pt idx="99">
                  <c:v>99</c:v>
                </c:pt>
                <c:pt idx="1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B4-044A-9DB5-BD95E9FCC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7461632"/>
        <c:axId val="897457888"/>
      </c:lineChart>
      <c:catAx>
        <c:axId val="8974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16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Price</a:t>
                </a:r>
              </a:p>
            </c:rich>
          </c:tx>
          <c:layout>
            <c:manualLayout>
              <c:xMode val="edge"/>
              <c:yMode val="edge"/>
              <c:x val="0.5419860899350446"/>
              <c:y val="0.895667550839964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_(&quot;$&quot;* #,##0_);_(&quot;$&quot;* \(#,##0\);_(&quot;$&quot;* &quot;-&quot;??_);_(@_)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897457888"/>
        <c:crosses val="autoZero"/>
        <c:auto val="1"/>
        <c:lblAlgn val="ctr"/>
        <c:lblOffset val="100"/>
        <c:tickLblSkip val="10"/>
        <c:noMultiLvlLbl val="0"/>
      </c:catAx>
      <c:valAx>
        <c:axId val="89745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1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89746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466398390041781"/>
          <c:y val="0.10547731482689347"/>
          <c:w val="0.62057114118548617"/>
          <c:h val="0.64164957777835752"/>
        </c:manualLayout>
      </c:layout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Sheet1!$C$4:$C$104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Sheet1!$D$4:$D$104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99</c:v>
                </c:pt>
                <c:pt idx="2">
                  <c:v>196</c:v>
                </c:pt>
                <c:pt idx="3">
                  <c:v>291</c:v>
                </c:pt>
                <c:pt idx="4">
                  <c:v>384</c:v>
                </c:pt>
                <c:pt idx="5">
                  <c:v>475</c:v>
                </c:pt>
                <c:pt idx="6">
                  <c:v>564</c:v>
                </c:pt>
                <c:pt idx="7">
                  <c:v>651</c:v>
                </c:pt>
                <c:pt idx="8">
                  <c:v>736</c:v>
                </c:pt>
                <c:pt idx="9">
                  <c:v>819</c:v>
                </c:pt>
                <c:pt idx="10">
                  <c:v>900</c:v>
                </c:pt>
                <c:pt idx="11">
                  <c:v>979</c:v>
                </c:pt>
                <c:pt idx="12">
                  <c:v>1056</c:v>
                </c:pt>
                <c:pt idx="13">
                  <c:v>1131</c:v>
                </c:pt>
                <c:pt idx="14">
                  <c:v>1204</c:v>
                </c:pt>
                <c:pt idx="15">
                  <c:v>1275</c:v>
                </c:pt>
                <c:pt idx="16">
                  <c:v>1344</c:v>
                </c:pt>
                <c:pt idx="17">
                  <c:v>1411</c:v>
                </c:pt>
                <c:pt idx="18">
                  <c:v>1476</c:v>
                </c:pt>
                <c:pt idx="19">
                  <c:v>1539</c:v>
                </c:pt>
                <c:pt idx="20">
                  <c:v>1600</c:v>
                </c:pt>
                <c:pt idx="21">
                  <c:v>1659</c:v>
                </c:pt>
                <c:pt idx="22">
                  <c:v>1716</c:v>
                </c:pt>
                <c:pt idx="23">
                  <c:v>1771</c:v>
                </c:pt>
                <c:pt idx="24">
                  <c:v>1824</c:v>
                </c:pt>
                <c:pt idx="25">
                  <c:v>1875</c:v>
                </c:pt>
                <c:pt idx="26">
                  <c:v>1924</c:v>
                </c:pt>
                <c:pt idx="27">
                  <c:v>1971</c:v>
                </c:pt>
                <c:pt idx="28">
                  <c:v>2016</c:v>
                </c:pt>
                <c:pt idx="29">
                  <c:v>2059</c:v>
                </c:pt>
                <c:pt idx="30">
                  <c:v>2100</c:v>
                </c:pt>
                <c:pt idx="31">
                  <c:v>2139</c:v>
                </c:pt>
                <c:pt idx="32">
                  <c:v>2176</c:v>
                </c:pt>
                <c:pt idx="33">
                  <c:v>2211</c:v>
                </c:pt>
                <c:pt idx="34">
                  <c:v>2244</c:v>
                </c:pt>
                <c:pt idx="35">
                  <c:v>2275</c:v>
                </c:pt>
                <c:pt idx="36">
                  <c:v>2304</c:v>
                </c:pt>
                <c:pt idx="37">
                  <c:v>2331</c:v>
                </c:pt>
                <c:pt idx="38">
                  <c:v>2356</c:v>
                </c:pt>
                <c:pt idx="39">
                  <c:v>2379</c:v>
                </c:pt>
                <c:pt idx="40">
                  <c:v>2400</c:v>
                </c:pt>
                <c:pt idx="41">
                  <c:v>2419</c:v>
                </c:pt>
                <c:pt idx="42">
                  <c:v>2436</c:v>
                </c:pt>
                <c:pt idx="43">
                  <c:v>2451</c:v>
                </c:pt>
                <c:pt idx="44">
                  <c:v>2464</c:v>
                </c:pt>
                <c:pt idx="45">
                  <c:v>2475</c:v>
                </c:pt>
                <c:pt idx="46">
                  <c:v>2484</c:v>
                </c:pt>
                <c:pt idx="47">
                  <c:v>2491</c:v>
                </c:pt>
                <c:pt idx="48">
                  <c:v>2496</c:v>
                </c:pt>
                <c:pt idx="49">
                  <c:v>2499</c:v>
                </c:pt>
                <c:pt idx="50">
                  <c:v>2500</c:v>
                </c:pt>
                <c:pt idx="51">
                  <c:v>2499</c:v>
                </c:pt>
                <c:pt idx="52">
                  <c:v>2496</c:v>
                </c:pt>
                <c:pt idx="53">
                  <c:v>2491</c:v>
                </c:pt>
                <c:pt idx="54">
                  <c:v>2484</c:v>
                </c:pt>
                <c:pt idx="55">
                  <c:v>2475</c:v>
                </c:pt>
                <c:pt idx="56">
                  <c:v>2464</c:v>
                </c:pt>
                <c:pt idx="57">
                  <c:v>2451</c:v>
                </c:pt>
                <c:pt idx="58">
                  <c:v>2436</c:v>
                </c:pt>
                <c:pt idx="59">
                  <c:v>2419</c:v>
                </c:pt>
                <c:pt idx="60">
                  <c:v>2400</c:v>
                </c:pt>
                <c:pt idx="61">
                  <c:v>2379</c:v>
                </c:pt>
                <c:pt idx="62">
                  <c:v>2356</c:v>
                </c:pt>
                <c:pt idx="63">
                  <c:v>2331</c:v>
                </c:pt>
                <c:pt idx="64">
                  <c:v>2304</c:v>
                </c:pt>
                <c:pt idx="65">
                  <c:v>2275</c:v>
                </c:pt>
                <c:pt idx="66">
                  <c:v>2244</c:v>
                </c:pt>
                <c:pt idx="67">
                  <c:v>2211</c:v>
                </c:pt>
                <c:pt idx="68">
                  <c:v>2176</c:v>
                </c:pt>
                <c:pt idx="69">
                  <c:v>2139</c:v>
                </c:pt>
                <c:pt idx="70">
                  <c:v>2100</c:v>
                </c:pt>
                <c:pt idx="71">
                  <c:v>2059</c:v>
                </c:pt>
                <c:pt idx="72">
                  <c:v>2016</c:v>
                </c:pt>
                <c:pt idx="73">
                  <c:v>1971</c:v>
                </c:pt>
                <c:pt idx="74">
                  <c:v>1924</c:v>
                </c:pt>
                <c:pt idx="75">
                  <c:v>1875</c:v>
                </c:pt>
                <c:pt idx="76">
                  <c:v>1824</c:v>
                </c:pt>
                <c:pt idx="77">
                  <c:v>1771</c:v>
                </c:pt>
                <c:pt idx="78">
                  <c:v>1716</c:v>
                </c:pt>
                <c:pt idx="79">
                  <c:v>1659</c:v>
                </c:pt>
                <c:pt idx="80">
                  <c:v>1600</c:v>
                </c:pt>
                <c:pt idx="81">
                  <c:v>1539</c:v>
                </c:pt>
                <c:pt idx="82">
                  <c:v>1476</c:v>
                </c:pt>
                <c:pt idx="83">
                  <c:v>1411</c:v>
                </c:pt>
                <c:pt idx="84">
                  <c:v>1344</c:v>
                </c:pt>
                <c:pt idx="85">
                  <c:v>1275</c:v>
                </c:pt>
                <c:pt idx="86">
                  <c:v>1204</c:v>
                </c:pt>
                <c:pt idx="87">
                  <c:v>1131</c:v>
                </c:pt>
                <c:pt idx="88">
                  <c:v>1056</c:v>
                </c:pt>
                <c:pt idx="89">
                  <c:v>979</c:v>
                </c:pt>
                <c:pt idx="90">
                  <c:v>900</c:v>
                </c:pt>
                <c:pt idx="91">
                  <c:v>819</c:v>
                </c:pt>
                <c:pt idx="92">
                  <c:v>736</c:v>
                </c:pt>
                <c:pt idx="93">
                  <c:v>651</c:v>
                </c:pt>
                <c:pt idx="94">
                  <c:v>564</c:v>
                </c:pt>
                <c:pt idx="95">
                  <c:v>475</c:v>
                </c:pt>
                <c:pt idx="96">
                  <c:v>384</c:v>
                </c:pt>
                <c:pt idx="97">
                  <c:v>291</c:v>
                </c:pt>
                <c:pt idx="98">
                  <c:v>196</c:v>
                </c:pt>
                <c:pt idx="99">
                  <c:v>99</c:v>
                </c:pt>
                <c:pt idx="1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3D-EA47-8CC5-44DE3C322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7461632"/>
        <c:axId val="897457888"/>
      </c:lineChart>
      <c:catAx>
        <c:axId val="89746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16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Price</a:t>
                </a:r>
              </a:p>
            </c:rich>
          </c:tx>
          <c:layout>
            <c:manualLayout>
              <c:xMode val="edge"/>
              <c:yMode val="edge"/>
              <c:x val="0.5419860899350446"/>
              <c:y val="0.895667550839964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897457888"/>
        <c:crosses val="autoZero"/>
        <c:auto val="1"/>
        <c:lblAlgn val="ctr"/>
        <c:lblOffset val="100"/>
        <c:noMultiLvlLbl val="0"/>
      </c:catAx>
      <c:valAx>
        <c:axId val="89745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1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89746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466398390041781"/>
          <c:y val="0.10547731482689347"/>
          <c:w val="0.62057114118548617"/>
          <c:h val="0.64164957777835752"/>
        </c:manualLayout>
      </c:layout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Sheet1!$C$4:$C$104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Sheet1!$D$4:$D$104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99</c:v>
                </c:pt>
                <c:pt idx="2">
                  <c:v>196</c:v>
                </c:pt>
                <c:pt idx="3">
                  <c:v>291</c:v>
                </c:pt>
                <c:pt idx="4">
                  <c:v>384</c:v>
                </c:pt>
                <c:pt idx="5">
                  <c:v>475</c:v>
                </c:pt>
                <c:pt idx="6">
                  <c:v>564</c:v>
                </c:pt>
                <c:pt idx="7">
                  <c:v>651</c:v>
                </c:pt>
                <c:pt idx="8">
                  <c:v>736</c:v>
                </c:pt>
                <c:pt idx="9">
                  <c:v>819</c:v>
                </c:pt>
                <c:pt idx="10">
                  <c:v>900</c:v>
                </c:pt>
                <c:pt idx="11">
                  <c:v>979</c:v>
                </c:pt>
                <c:pt idx="12">
                  <c:v>1056</c:v>
                </c:pt>
                <c:pt idx="13">
                  <c:v>1131</c:v>
                </c:pt>
                <c:pt idx="14">
                  <c:v>1204</c:v>
                </c:pt>
                <c:pt idx="15">
                  <c:v>1275</c:v>
                </c:pt>
                <c:pt idx="16">
                  <c:v>1344</c:v>
                </c:pt>
                <c:pt idx="17">
                  <c:v>1411</c:v>
                </c:pt>
                <c:pt idx="18">
                  <c:v>1476</c:v>
                </c:pt>
                <c:pt idx="19">
                  <c:v>1539</c:v>
                </c:pt>
                <c:pt idx="20">
                  <c:v>1600</c:v>
                </c:pt>
                <c:pt idx="21">
                  <c:v>1659</c:v>
                </c:pt>
                <c:pt idx="22">
                  <c:v>1716</c:v>
                </c:pt>
                <c:pt idx="23">
                  <c:v>1771</c:v>
                </c:pt>
                <c:pt idx="24">
                  <c:v>1824</c:v>
                </c:pt>
                <c:pt idx="25">
                  <c:v>1875</c:v>
                </c:pt>
                <c:pt idx="26">
                  <c:v>1924</c:v>
                </c:pt>
                <c:pt idx="27">
                  <c:v>1971</c:v>
                </c:pt>
                <c:pt idx="28">
                  <c:v>2016</c:v>
                </c:pt>
                <c:pt idx="29">
                  <c:v>2059</c:v>
                </c:pt>
                <c:pt idx="30">
                  <c:v>2100</c:v>
                </c:pt>
                <c:pt idx="31">
                  <c:v>2139</c:v>
                </c:pt>
                <c:pt idx="32">
                  <c:v>2176</c:v>
                </c:pt>
                <c:pt idx="33">
                  <c:v>2211</c:v>
                </c:pt>
                <c:pt idx="34">
                  <c:v>2244</c:v>
                </c:pt>
                <c:pt idx="35">
                  <c:v>2275</c:v>
                </c:pt>
                <c:pt idx="36">
                  <c:v>2304</c:v>
                </c:pt>
                <c:pt idx="37">
                  <c:v>2331</c:v>
                </c:pt>
                <c:pt idx="38">
                  <c:v>2356</c:v>
                </c:pt>
                <c:pt idx="39">
                  <c:v>2379</c:v>
                </c:pt>
                <c:pt idx="40">
                  <c:v>2400</c:v>
                </c:pt>
                <c:pt idx="41">
                  <c:v>2419</c:v>
                </c:pt>
                <c:pt idx="42">
                  <c:v>2436</c:v>
                </c:pt>
                <c:pt idx="43">
                  <c:v>2451</c:v>
                </c:pt>
                <c:pt idx="44">
                  <c:v>2464</c:v>
                </c:pt>
                <c:pt idx="45">
                  <c:v>2475</c:v>
                </c:pt>
                <c:pt idx="46">
                  <c:v>2484</c:v>
                </c:pt>
                <c:pt idx="47">
                  <c:v>2491</c:v>
                </c:pt>
                <c:pt idx="48">
                  <c:v>2496</c:v>
                </c:pt>
                <c:pt idx="49">
                  <c:v>2499</c:v>
                </c:pt>
                <c:pt idx="50">
                  <c:v>2500</c:v>
                </c:pt>
                <c:pt idx="51">
                  <c:v>2499</c:v>
                </c:pt>
                <c:pt idx="52">
                  <c:v>2496</c:v>
                </c:pt>
                <c:pt idx="53">
                  <c:v>2491</c:v>
                </c:pt>
                <c:pt idx="54">
                  <c:v>2484</c:v>
                </c:pt>
                <c:pt idx="55">
                  <c:v>2475</c:v>
                </c:pt>
                <c:pt idx="56">
                  <c:v>2464</c:v>
                </c:pt>
                <c:pt idx="57">
                  <c:v>2451</c:v>
                </c:pt>
                <c:pt idx="58">
                  <c:v>2436</c:v>
                </c:pt>
                <c:pt idx="59">
                  <c:v>2419</c:v>
                </c:pt>
                <c:pt idx="60">
                  <c:v>2400</c:v>
                </c:pt>
                <c:pt idx="61">
                  <c:v>2379</c:v>
                </c:pt>
                <c:pt idx="62">
                  <c:v>2356</c:v>
                </c:pt>
                <c:pt idx="63">
                  <c:v>2331</c:v>
                </c:pt>
                <c:pt idx="64">
                  <c:v>2304</c:v>
                </c:pt>
                <c:pt idx="65">
                  <c:v>2275</c:v>
                </c:pt>
                <c:pt idx="66">
                  <c:v>2244</c:v>
                </c:pt>
                <c:pt idx="67">
                  <c:v>2211</c:v>
                </c:pt>
                <c:pt idx="68">
                  <c:v>2176</c:v>
                </c:pt>
                <c:pt idx="69">
                  <c:v>2139</c:v>
                </c:pt>
                <c:pt idx="70">
                  <c:v>2100</c:v>
                </c:pt>
                <c:pt idx="71">
                  <c:v>2059</c:v>
                </c:pt>
                <c:pt idx="72">
                  <c:v>2016</c:v>
                </c:pt>
                <c:pt idx="73">
                  <c:v>1971</c:v>
                </c:pt>
                <c:pt idx="74">
                  <c:v>1924</c:v>
                </c:pt>
                <c:pt idx="75">
                  <c:v>1875</c:v>
                </c:pt>
                <c:pt idx="76">
                  <c:v>1824</c:v>
                </c:pt>
                <c:pt idx="77">
                  <c:v>1771</c:v>
                </c:pt>
                <c:pt idx="78">
                  <c:v>1716</c:v>
                </c:pt>
                <c:pt idx="79">
                  <c:v>1659</c:v>
                </c:pt>
                <c:pt idx="80">
                  <c:v>1600</c:v>
                </c:pt>
                <c:pt idx="81">
                  <c:v>1539</c:v>
                </c:pt>
                <c:pt idx="82">
                  <c:v>1476</c:v>
                </c:pt>
                <c:pt idx="83">
                  <c:v>1411</c:v>
                </c:pt>
                <c:pt idx="84">
                  <c:v>1344</c:v>
                </c:pt>
                <c:pt idx="85">
                  <c:v>1275</c:v>
                </c:pt>
                <c:pt idx="86">
                  <c:v>1204</c:v>
                </c:pt>
                <c:pt idx="87">
                  <c:v>1131</c:v>
                </c:pt>
                <c:pt idx="88">
                  <c:v>1056</c:v>
                </c:pt>
                <c:pt idx="89">
                  <c:v>979</c:v>
                </c:pt>
                <c:pt idx="90">
                  <c:v>900</c:v>
                </c:pt>
                <c:pt idx="91">
                  <c:v>819</c:v>
                </c:pt>
                <c:pt idx="92">
                  <c:v>736</c:v>
                </c:pt>
                <c:pt idx="93">
                  <c:v>651</c:v>
                </c:pt>
                <c:pt idx="94">
                  <c:v>564</c:v>
                </c:pt>
                <c:pt idx="95">
                  <c:v>475</c:v>
                </c:pt>
                <c:pt idx="96">
                  <c:v>384</c:v>
                </c:pt>
                <c:pt idx="97">
                  <c:v>291</c:v>
                </c:pt>
                <c:pt idx="98">
                  <c:v>196</c:v>
                </c:pt>
                <c:pt idx="99">
                  <c:v>99</c:v>
                </c:pt>
                <c:pt idx="1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41-6A43-83C4-D66CAB5BF3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7461632"/>
        <c:axId val="897457888"/>
      </c:lineChart>
      <c:catAx>
        <c:axId val="897461632"/>
        <c:scaling>
          <c:orientation val="minMax"/>
        </c:scaling>
        <c:delete val="1"/>
        <c:axPos val="b"/>
        <c:numFmt formatCode="_(&quot;$&quot;* #,##0_);_(&quot;$&quot;* \(#,##0\);_(&quot;$&quot;* &quot;-&quot;??_);_(@_)" sourceLinked="1"/>
        <c:majorTickMark val="none"/>
        <c:minorTickMark val="none"/>
        <c:tickLblPos val="nextTo"/>
        <c:crossAx val="897457888"/>
        <c:crosses val="autoZero"/>
        <c:auto val="1"/>
        <c:lblAlgn val="ctr"/>
        <c:lblOffset val="100"/>
        <c:noMultiLvlLbl val="0"/>
      </c:catAx>
      <c:valAx>
        <c:axId val="8974578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crossAx val="89746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466398390041781"/>
          <c:y val="0.10547731482689347"/>
          <c:w val="0.62057114118548617"/>
          <c:h val="0.64164957777835752"/>
        </c:manualLayout>
      </c:layout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Sheet1!$C$4:$C$104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Sheet1!$D$4:$D$104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99</c:v>
                </c:pt>
                <c:pt idx="2">
                  <c:v>196</c:v>
                </c:pt>
                <c:pt idx="3">
                  <c:v>291</c:v>
                </c:pt>
                <c:pt idx="4">
                  <c:v>384</c:v>
                </c:pt>
                <c:pt idx="5">
                  <c:v>475</c:v>
                </c:pt>
                <c:pt idx="6">
                  <c:v>564</c:v>
                </c:pt>
                <c:pt idx="7">
                  <c:v>651</c:v>
                </c:pt>
                <c:pt idx="8">
                  <c:v>736</c:v>
                </c:pt>
                <c:pt idx="9">
                  <c:v>819</c:v>
                </c:pt>
                <c:pt idx="10">
                  <c:v>900</c:v>
                </c:pt>
                <c:pt idx="11">
                  <c:v>979</c:v>
                </c:pt>
                <c:pt idx="12">
                  <c:v>1056</c:v>
                </c:pt>
                <c:pt idx="13">
                  <c:v>1131</c:v>
                </c:pt>
                <c:pt idx="14">
                  <c:v>1204</c:v>
                </c:pt>
                <c:pt idx="15">
                  <c:v>1275</c:v>
                </c:pt>
                <c:pt idx="16">
                  <c:v>1344</c:v>
                </c:pt>
                <c:pt idx="17">
                  <c:v>1411</c:v>
                </c:pt>
                <c:pt idx="18">
                  <c:v>1476</c:v>
                </c:pt>
                <c:pt idx="19">
                  <c:v>1539</c:v>
                </c:pt>
                <c:pt idx="20">
                  <c:v>1600</c:v>
                </c:pt>
                <c:pt idx="21">
                  <c:v>1659</c:v>
                </c:pt>
                <c:pt idx="22">
                  <c:v>1716</c:v>
                </c:pt>
                <c:pt idx="23">
                  <c:v>1771</c:v>
                </c:pt>
                <c:pt idx="24">
                  <c:v>1824</c:v>
                </c:pt>
                <c:pt idx="25">
                  <c:v>1875</c:v>
                </c:pt>
                <c:pt idx="26">
                  <c:v>1924</c:v>
                </c:pt>
                <c:pt idx="27">
                  <c:v>1971</c:v>
                </c:pt>
                <c:pt idx="28">
                  <c:v>2016</c:v>
                </c:pt>
                <c:pt idx="29">
                  <c:v>2059</c:v>
                </c:pt>
                <c:pt idx="30">
                  <c:v>2100</c:v>
                </c:pt>
                <c:pt idx="31">
                  <c:v>2139</c:v>
                </c:pt>
                <c:pt idx="32">
                  <c:v>2176</c:v>
                </c:pt>
                <c:pt idx="33">
                  <c:v>2211</c:v>
                </c:pt>
                <c:pt idx="34">
                  <c:v>2244</c:v>
                </c:pt>
                <c:pt idx="35">
                  <c:v>2275</c:v>
                </c:pt>
                <c:pt idx="36">
                  <c:v>2304</c:v>
                </c:pt>
                <c:pt idx="37">
                  <c:v>2331</c:v>
                </c:pt>
                <c:pt idx="38">
                  <c:v>2356</c:v>
                </c:pt>
                <c:pt idx="39">
                  <c:v>2379</c:v>
                </c:pt>
                <c:pt idx="40">
                  <c:v>2400</c:v>
                </c:pt>
                <c:pt idx="41">
                  <c:v>2419</c:v>
                </c:pt>
                <c:pt idx="42">
                  <c:v>2436</c:v>
                </c:pt>
                <c:pt idx="43">
                  <c:v>2451</c:v>
                </c:pt>
                <c:pt idx="44">
                  <c:v>2464</c:v>
                </c:pt>
                <c:pt idx="45">
                  <c:v>2475</c:v>
                </c:pt>
                <c:pt idx="46">
                  <c:v>2484</c:v>
                </c:pt>
                <c:pt idx="47">
                  <c:v>2491</c:v>
                </c:pt>
                <c:pt idx="48">
                  <c:v>2496</c:v>
                </c:pt>
                <c:pt idx="49">
                  <c:v>2499</c:v>
                </c:pt>
                <c:pt idx="50">
                  <c:v>2500</c:v>
                </c:pt>
                <c:pt idx="51">
                  <c:v>2499</c:v>
                </c:pt>
                <c:pt idx="52">
                  <c:v>2496</c:v>
                </c:pt>
                <c:pt idx="53">
                  <c:v>2491</c:v>
                </c:pt>
                <c:pt idx="54">
                  <c:v>2484</c:v>
                </c:pt>
                <c:pt idx="55">
                  <c:v>2475</c:v>
                </c:pt>
                <c:pt idx="56">
                  <c:v>2464</c:v>
                </c:pt>
                <c:pt idx="57">
                  <c:v>2451</c:v>
                </c:pt>
                <c:pt idx="58">
                  <c:v>2436</c:v>
                </c:pt>
                <c:pt idx="59">
                  <c:v>2419</c:v>
                </c:pt>
                <c:pt idx="60">
                  <c:v>2400</c:v>
                </c:pt>
                <c:pt idx="61">
                  <c:v>2379</c:v>
                </c:pt>
                <c:pt idx="62">
                  <c:v>2356</c:v>
                </c:pt>
                <c:pt idx="63">
                  <c:v>2331</c:v>
                </c:pt>
                <c:pt idx="64">
                  <c:v>2304</c:v>
                </c:pt>
                <c:pt idx="65">
                  <c:v>2275</c:v>
                </c:pt>
                <c:pt idx="66">
                  <c:v>2244</c:v>
                </c:pt>
                <c:pt idx="67">
                  <c:v>2211</c:v>
                </c:pt>
                <c:pt idx="68">
                  <c:v>2176</c:v>
                </c:pt>
                <c:pt idx="69">
                  <c:v>2139</c:v>
                </c:pt>
                <c:pt idx="70">
                  <c:v>2100</c:v>
                </c:pt>
                <c:pt idx="71">
                  <c:v>2059</c:v>
                </c:pt>
                <c:pt idx="72">
                  <c:v>2016</c:v>
                </c:pt>
                <c:pt idx="73">
                  <c:v>1971</c:v>
                </c:pt>
                <c:pt idx="74">
                  <c:v>1924</c:v>
                </c:pt>
                <c:pt idx="75">
                  <c:v>1875</c:v>
                </c:pt>
                <c:pt idx="76">
                  <c:v>1824</c:v>
                </c:pt>
                <c:pt idx="77">
                  <c:v>1771</c:v>
                </c:pt>
                <c:pt idx="78">
                  <c:v>1716</c:v>
                </c:pt>
                <c:pt idx="79">
                  <c:v>1659</c:v>
                </c:pt>
                <c:pt idx="80">
                  <c:v>1600</c:v>
                </c:pt>
                <c:pt idx="81">
                  <c:v>1539</c:v>
                </c:pt>
                <c:pt idx="82">
                  <c:v>1476</c:v>
                </c:pt>
                <c:pt idx="83">
                  <c:v>1411</c:v>
                </c:pt>
                <c:pt idx="84">
                  <c:v>1344</c:v>
                </c:pt>
                <c:pt idx="85">
                  <c:v>1275</c:v>
                </c:pt>
                <c:pt idx="86">
                  <c:v>1204</c:v>
                </c:pt>
                <c:pt idx="87">
                  <c:v>1131</c:v>
                </c:pt>
                <c:pt idx="88">
                  <c:v>1056</c:v>
                </c:pt>
                <c:pt idx="89">
                  <c:v>979</c:v>
                </c:pt>
                <c:pt idx="90">
                  <c:v>900</c:v>
                </c:pt>
                <c:pt idx="91">
                  <c:v>819</c:v>
                </c:pt>
                <c:pt idx="92">
                  <c:v>736</c:v>
                </c:pt>
                <c:pt idx="93">
                  <c:v>651</c:v>
                </c:pt>
                <c:pt idx="94">
                  <c:v>564</c:v>
                </c:pt>
                <c:pt idx="95">
                  <c:v>475</c:v>
                </c:pt>
                <c:pt idx="96">
                  <c:v>384</c:v>
                </c:pt>
                <c:pt idx="97">
                  <c:v>291</c:v>
                </c:pt>
                <c:pt idx="98">
                  <c:v>196</c:v>
                </c:pt>
                <c:pt idx="99">
                  <c:v>99</c:v>
                </c:pt>
                <c:pt idx="1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78-B248-A91B-A0FEF75C2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7461632"/>
        <c:axId val="897457888"/>
      </c:lineChart>
      <c:catAx>
        <c:axId val="897461632"/>
        <c:scaling>
          <c:orientation val="minMax"/>
        </c:scaling>
        <c:delete val="1"/>
        <c:axPos val="b"/>
        <c:numFmt formatCode="_(&quot;$&quot;* #,##0_);_(&quot;$&quot;* \(#,##0\);_(&quot;$&quot;* &quot;-&quot;??_);_(@_)" sourceLinked="1"/>
        <c:majorTickMark val="none"/>
        <c:minorTickMark val="none"/>
        <c:tickLblPos val="nextTo"/>
        <c:crossAx val="897457888"/>
        <c:crosses val="autoZero"/>
        <c:auto val="1"/>
        <c:lblAlgn val="ctr"/>
        <c:lblOffset val="100"/>
        <c:noMultiLvlLbl val="0"/>
      </c:catAx>
      <c:valAx>
        <c:axId val="8974578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crossAx val="89746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466398390041781"/>
          <c:y val="0.10547731482689347"/>
          <c:w val="0.62057114118548617"/>
          <c:h val="0.64164957777835752"/>
        </c:manualLayout>
      </c:layout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Sheet1!$C$4:$C$104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Sheet1!$D$4:$D$104</c:f>
              <c:numCache>
                <c:formatCode>_("$"* #,##0_);_("$"* \(#,##0\);_("$"* "-"??_);_(@_)</c:formatCode>
                <c:ptCount val="101"/>
                <c:pt idx="0">
                  <c:v>0</c:v>
                </c:pt>
                <c:pt idx="1">
                  <c:v>99</c:v>
                </c:pt>
                <c:pt idx="2">
                  <c:v>196</c:v>
                </c:pt>
                <c:pt idx="3">
                  <c:v>291</c:v>
                </c:pt>
                <c:pt idx="4">
                  <c:v>384</c:v>
                </c:pt>
                <c:pt idx="5">
                  <c:v>475</c:v>
                </c:pt>
                <c:pt idx="6">
                  <c:v>564</c:v>
                </c:pt>
                <c:pt idx="7">
                  <c:v>651</c:v>
                </c:pt>
                <c:pt idx="8">
                  <c:v>736</c:v>
                </c:pt>
                <c:pt idx="9">
                  <c:v>819</c:v>
                </c:pt>
                <c:pt idx="10">
                  <c:v>900</c:v>
                </c:pt>
                <c:pt idx="11">
                  <c:v>979</c:v>
                </c:pt>
                <c:pt idx="12">
                  <c:v>1056</c:v>
                </c:pt>
                <c:pt idx="13">
                  <c:v>1131</c:v>
                </c:pt>
                <c:pt idx="14">
                  <c:v>1204</c:v>
                </c:pt>
                <c:pt idx="15">
                  <c:v>1275</c:v>
                </c:pt>
                <c:pt idx="16">
                  <c:v>1344</c:v>
                </c:pt>
                <c:pt idx="17">
                  <c:v>1411</c:v>
                </c:pt>
                <c:pt idx="18">
                  <c:v>1476</c:v>
                </c:pt>
                <c:pt idx="19">
                  <c:v>1539</c:v>
                </c:pt>
                <c:pt idx="20">
                  <c:v>1600</c:v>
                </c:pt>
                <c:pt idx="21">
                  <c:v>1659</c:v>
                </c:pt>
                <c:pt idx="22">
                  <c:v>1716</c:v>
                </c:pt>
                <c:pt idx="23">
                  <c:v>1771</c:v>
                </c:pt>
                <c:pt idx="24">
                  <c:v>1824</c:v>
                </c:pt>
                <c:pt idx="25">
                  <c:v>1875</c:v>
                </c:pt>
                <c:pt idx="26">
                  <c:v>1924</c:v>
                </c:pt>
                <c:pt idx="27">
                  <c:v>1971</c:v>
                </c:pt>
                <c:pt idx="28">
                  <c:v>2016</c:v>
                </c:pt>
                <c:pt idx="29">
                  <c:v>2059</c:v>
                </c:pt>
                <c:pt idx="30">
                  <c:v>2100</c:v>
                </c:pt>
                <c:pt idx="31">
                  <c:v>2139</c:v>
                </c:pt>
                <c:pt idx="32">
                  <c:v>2176</c:v>
                </c:pt>
                <c:pt idx="33">
                  <c:v>2211</c:v>
                </c:pt>
                <c:pt idx="34">
                  <c:v>2244</c:v>
                </c:pt>
                <c:pt idx="35">
                  <c:v>2275</c:v>
                </c:pt>
                <c:pt idx="36">
                  <c:v>2304</c:v>
                </c:pt>
                <c:pt idx="37">
                  <c:v>2331</c:v>
                </c:pt>
                <c:pt idx="38">
                  <c:v>2356</c:v>
                </c:pt>
                <c:pt idx="39">
                  <c:v>2379</c:v>
                </c:pt>
                <c:pt idx="40">
                  <c:v>2400</c:v>
                </c:pt>
                <c:pt idx="41">
                  <c:v>2419</c:v>
                </c:pt>
                <c:pt idx="42">
                  <c:v>2436</c:v>
                </c:pt>
                <c:pt idx="43">
                  <c:v>2451</c:v>
                </c:pt>
                <c:pt idx="44">
                  <c:v>2464</c:v>
                </c:pt>
                <c:pt idx="45">
                  <c:v>2475</c:v>
                </c:pt>
                <c:pt idx="46">
                  <c:v>2484</c:v>
                </c:pt>
                <c:pt idx="47">
                  <c:v>2491</c:v>
                </c:pt>
                <c:pt idx="48">
                  <c:v>2496</c:v>
                </c:pt>
                <c:pt idx="49">
                  <c:v>2499</c:v>
                </c:pt>
                <c:pt idx="50">
                  <c:v>2500</c:v>
                </c:pt>
                <c:pt idx="51">
                  <c:v>2499</c:v>
                </c:pt>
                <c:pt idx="52">
                  <c:v>2496</c:v>
                </c:pt>
                <c:pt idx="53">
                  <c:v>2491</c:v>
                </c:pt>
                <c:pt idx="54">
                  <c:v>2484</c:v>
                </c:pt>
                <c:pt idx="55">
                  <c:v>2475</c:v>
                </c:pt>
                <c:pt idx="56">
                  <c:v>2464</c:v>
                </c:pt>
                <c:pt idx="57">
                  <c:v>2451</c:v>
                </c:pt>
                <c:pt idx="58">
                  <c:v>2436</c:v>
                </c:pt>
                <c:pt idx="59">
                  <c:v>2419</c:v>
                </c:pt>
                <c:pt idx="60">
                  <c:v>2400</c:v>
                </c:pt>
                <c:pt idx="61">
                  <c:v>2379</c:v>
                </c:pt>
                <c:pt idx="62">
                  <c:v>2356</c:v>
                </c:pt>
                <c:pt idx="63">
                  <c:v>2331</c:v>
                </c:pt>
                <c:pt idx="64">
                  <c:v>2304</c:v>
                </c:pt>
                <c:pt idx="65">
                  <c:v>2275</c:v>
                </c:pt>
                <c:pt idx="66">
                  <c:v>2244</c:v>
                </c:pt>
                <c:pt idx="67">
                  <c:v>2211</c:v>
                </c:pt>
                <c:pt idx="68">
                  <c:v>2176</c:v>
                </c:pt>
                <c:pt idx="69">
                  <c:v>2139</c:v>
                </c:pt>
                <c:pt idx="70">
                  <c:v>2100</c:v>
                </c:pt>
                <c:pt idx="71">
                  <c:v>2059</c:v>
                </c:pt>
                <c:pt idx="72">
                  <c:v>2016</c:v>
                </c:pt>
                <c:pt idx="73">
                  <c:v>1971</c:v>
                </c:pt>
                <c:pt idx="74">
                  <c:v>1924</c:v>
                </c:pt>
                <c:pt idx="75">
                  <c:v>1875</c:v>
                </c:pt>
                <c:pt idx="76">
                  <c:v>1824</c:v>
                </c:pt>
                <c:pt idx="77">
                  <c:v>1771</c:v>
                </c:pt>
                <c:pt idx="78">
                  <c:v>1716</c:v>
                </c:pt>
                <c:pt idx="79">
                  <c:v>1659</c:v>
                </c:pt>
                <c:pt idx="80">
                  <c:v>1600</c:v>
                </c:pt>
                <c:pt idx="81">
                  <c:v>1539</c:v>
                </c:pt>
                <c:pt idx="82">
                  <c:v>1476</c:v>
                </c:pt>
                <c:pt idx="83">
                  <c:v>1411</c:v>
                </c:pt>
                <c:pt idx="84">
                  <c:v>1344</c:v>
                </c:pt>
                <c:pt idx="85">
                  <c:v>1275</c:v>
                </c:pt>
                <c:pt idx="86">
                  <c:v>1204</c:v>
                </c:pt>
                <c:pt idx="87">
                  <c:v>1131</c:v>
                </c:pt>
                <c:pt idx="88">
                  <c:v>1056</c:v>
                </c:pt>
                <c:pt idx="89">
                  <c:v>979</c:v>
                </c:pt>
                <c:pt idx="90">
                  <c:v>900</c:v>
                </c:pt>
                <c:pt idx="91">
                  <c:v>819</c:v>
                </c:pt>
                <c:pt idx="92">
                  <c:v>736</c:v>
                </c:pt>
                <c:pt idx="93">
                  <c:v>651</c:v>
                </c:pt>
                <c:pt idx="94">
                  <c:v>564</c:v>
                </c:pt>
                <c:pt idx="95">
                  <c:v>475</c:v>
                </c:pt>
                <c:pt idx="96">
                  <c:v>384</c:v>
                </c:pt>
                <c:pt idx="97">
                  <c:v>291</c:v>
                </c:pt>
                <c:pt idx="98">
                  <c:v>196</c:v>
                </c:pt>
                <c:pt idx="99">
                  <c:v>99</c:v>
                </c:pt>
                <c:pt idx="1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35-484E-8BAF-8B80BFF0DA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7461632"/>
        <c:axId val="897457888"/>
      </c:lineChart>
      <c:catAx>
        <c:axId val="897461632"/>
        <c:scaling>
          <c:orientation val="minMax"/>
        </c:scaling>
        <c:delete val="1"/>
        <c:axPos val="b"/>
        <c:numFmt formatCode="_(&quot;$&quot;* #,##0_);_(&quot;$&quot;* \(#,##0\);_(&quot;$&quot;* &quot;-&quot;??_);_(@_)" sourceLinked="1"/>
        <c:majorTickMark val="none"/>
        <c:minorTickMark val="none"/>
        <c:tickLblPos val="nextTo"/>
        <c:crossAx val="897457888"/>
        <c:crosses val="autoZero"/>
        <c:auto val="1"/>
        <c:lblAlgn val="ctr"/>
        <c:lblOffset val="100"/>
        <c:noMultiLvlLbl val="0"/>
      </c:catAx>
      <c:valAx>
        <c:axId val="8974578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crossAx val="897461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088DA-50CE-0549-B0A0-3A4524F1A786}" type="doc">
      <dgm:prSet loTypeId="urn:microsoft.com/office/officeart/2005/8/layout/hChevron3" loCatId="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11311976-150A-E149-ABD8-A2E5AFD1AB6F}">
      <dgm:prSet phldrT="[Text]" custT="1"/>
      <dgm:spPr/>
      <dgm:t>
        <a:bodyPr/>
        <a:lstStyle/>
        <a:p>
          <a:r>
            <a:rPr lang="en-US" sz="2000" dirty="0"/>
            <a:t>Cutting &amp; Dyeing: </a:t>
          </a:r>
        </a:p>
        <a:p>
          <a:r>
            <a:rPr lang="en-US" sz="2000" dirty="0"/>
            <a:t>630 hours</a:t>
          </a:r>
        </a:p>
      </dgm:t>
    </dgm:pt>
    <dgm:pt modelId="{DA9D1BB3-D8C1-1B4F-AABE-27686B6A2236}" type="parTrans" cxnId="{189F5CEE-0037-574B-A6D6-384D7665CC97}">
      <dgm:prSet/>
      <dgm:spPr/>
      <dgm:t>
        <a:bodyPr/>
        <a:lstStyle/>
        <a:p>
          <a:endParaRPr lang="en-US" sz="2000"/>
        </a:p>
      </dgm:t>
    </dgm:pt>
    <dgm:pt modelId="{C199A0DB-F817-A447-A187-FEAA020ED9FA}" type="sibTrans" cxnId="{189F5CEE-0037-574B-A6D6-384D7665CC97}">
      <dgm:prSet/>
      <dgm:spPr/>
      <dgm:t>
        <a:bodyPr/>
        <a:lstStyle/>
        <a:p>
          <a:endParaRPr lang="en-US" sz="2000"/>
        </a:p>
      </dgm:t>
    </dgm:pt>
    <dgm:pt modelId="{4DD18B9A-F032-E44D-864E-010913CF98B3}">
      <dgm:prSet phldrT="[Text]" custT="1"/>
      <dgm:spPr/>
      <dgm:t>
        <a:bodyPr/>
        <a:lstStyle/>
        <a:p>
          <a:r>
            <a:rPr lang="en-US" sz="2000" dirty="0"/>
            <a:t>Sewing: 600 hours</a:t>
          </a:r>
        </a:p>
      </dgm:t>
    </dgm:pt>
    <dgm:pt modelId="{CCA82C50-FE84-704B-974D-EC477C360716}" type="parTrans" cxnId="{55F7A0AD-9D6D-0544-92D9-93C086BFF514}">
      <dgm:prSet/>
      <dgm:spPr/>
      <dgm:t>
        <a:bodyPr/>
        <a:lstStyle/>
        <a:p>
          <a:endParaRPr lang="en-US" sz="2000"/>
        </a:p>
      </dgm:t>
    </dgm:pt>
    <dgm:pt modelId="{919B60CB-B917-EB46-98F5-D34772C41E6F}" type="sibTrans" cxnId="{55F7A0AD-9D6D-0544-92D9-93C086BFF514}">
      <dgm:prSet/>
      <dgm:spPr/>
      <dgm:t>
        <a:bodyPr/>
        <a:lstStyle/>
        <a:p>
          <a:endParaRPr lang="en-US" sz="2000"/>
        </a:p>
      </dgm:t>
    </dgm:pt>
    <dgm:pt modelId="{FB5C74E2-B835-CA4E-9FF5-DD6D4CB0E3C6}">
      <dgm:prSet phldrT="[Text]" custT="1"/>
      <dgm:spPr/>
      <dgm:t>
        <a:bodyPr/>
        <a:lstStyle/>
        <a:p>
          <a:r>
            <a:rPr lang="en-US" sz="2000" dirty="0"/>
            <a:t>Finishing: 708 hours</a:t>
          </a:r>
        </a:p>
      </dgm:t>
    </dgm:pt>
    <dgm:pt modelId="{853E6220-BFA0-C740-AC0B-419FCEE34508}" type="parTrans" cxnId="{252C8073-77FF-7948-887A-C6B87D49A5B1}">
      <dgm:prSet/>
      <dgm:spPr/>
      <dgm:t>
        <a:bodyPr/>
        <a:lstStyle/>
        <a:p>
          <a:endParaRPr lang="en-US" sz="2000"/>
        </a:p>
      </dgm:t>
    </dgm:pt>
    <dgm:pt modelId="{A2124CC1-EC39-5F4F-9BA4-4A8391728373}" type="sibTrans" cxnId="{252C8073-77FF-7948-887A-C6B87D49A5B1}">
      <dgm:prSet/>
      <dgm:spPr/>
      <dgm:t>
        <a:bodyPr/>
        <a:lstStyle/>
        <a:p>
          <a:endParaRPr lang="en-US" sz="2000"/>
        </a:p>
      </dgm:t>
    </dgm:pt>
    <dgm:pt modelId="{A3C22EBF-93A6-CF4F-AB09-3B6478161328}">
      <dgm:prSet custT="1"/>
      <dgm:spPr/>
      <dgm:t>
        <a:bodyPr/>
        <a:lstStyle/>
        <a:p>
          <a:r>
            <a:rPr lang="en-US" sz="2000" dirty="0"/>
            <a:t>Inspection &amp; Packaging: </a:t>
          </a:r>
          <a:br>
            <a:rPr lang="en-US" sz="2000" dirty="0"/>
          </a:br>
          <a:r>
            <a:rPr lang="en-US" sz="2000" dirty="0"/>
            <a:t>135 hours</a:t>
          </a:r>
        </a:p>
      </dgm:t>
    </dgm:pt>
    <dgm:pt modelId="{FD5BE883-9F37-B041-A67A-8BC80D8C3559}" type="parTrans" cxnId="{B1C66F18-142E-4345-B16A-1D4B9CD133B3}">
      <dgm:prSet/>
      <dgm:spPr/>
      <dgm:t>
        <a:bodyPr/>
        <a:lstStyle/>
        <a:p>
          <a:endParaRPr lang="en-US" sz="2000"/>
        </a:p>
      </dgm:t>
    </dgm:pt>
    <dgm:pt modelId="{B52D0C79-20CC-E842-836A-F168CB010801}" type="sibTrans" cxnId="{B1C66F18-142E-4345-B16A-1D4B9CD133B3}">
      <dgm:prSet/>
      <dgm:spPr/>
      <dgm:t>
        <a:bodyPr/>
        <a:lstStyle/>
        <a:p>
          <a:endParaRPr lang="en-US" sz="2000"/>
        </a:p>
      </dgm:t>
    </dgm:pt>
    <dgm:pt modelId="{341A77A4-E523-594F-BDFA-A116E1D14EC1}" type="pres">
      <dgm:prSet presAssocID="{ECD088DA-50CE-0549-B0A0-3A4524F1A786}" presName="Name0" presStyleCnt="0">
        <dgm:presLayoutVars>
          <dgm:dir/>
          <dgm:resizeHandles val="exact"/>
        </dgm:presLayoutVars>
      </dgm:prSet>
      <dgm:spPr/>
    </dgm:pt>
    <dgm:pt modelId="{13B27223-77E7-1045-8C3B-48971A270539}" type="pres">
      <dgm:prSet presAssocID="{11311976-150A-E149-ABD8-A2E5AFD1AB6F}" presName="parTxOnly" presStyleLbl="node1" presStyleIdx="0" presStyleCnt="4">
        <dgm:presLayoutVars>
          <dgm:bulletEnabled val="1"/>
        </dgm:presLayoutVars>
      </dgm:prSet>
      <dgm:spPr/>
    </dgm:pt>
    <dgm:pt modelId="{7A3E702E-DA31-A545-9D53-BAEE0FAA1BA3}" type="pres">
      <dgm:prSet presAssocID="{C199A0DB-F817-A447-A187-FEAA020ED9FA}" presName="parSpace" presStyleCnt="0"/>
      <dgm:spPr/>
    </dgm:pt>
    <dgm:pt modelId="{5BC2DDC9-4760-A641-8F43-F89F65DABC84}" type="pres">
      <dgm:prSet presAssocID="{4DD18B9A-F032-E44D-864E-010913CF98B3}" presName="parTxOnly" presStyleLbl="node1" presStyleIdx="1" presStyleCnt="4">
        <dgm:presLayoutVars>
          <dgm:bulletEnabled val="1"/>
        </dgm:presLayoutVars>
      </dgm:prSet>
      <dgm:spPr/>
    </dgm:pt>
    <dgm:pt modelId="{75A4BB66-A220-A049-800F-8E7B74925861}" type="pres">
      <dgm:prSet presAssocID="{919B60CB-B917-EB46-98F5-D34772C41E6F}" presName="parSpace" presStyleCnt="0"/>
      <dgm:spPr/>
    </dgm:pt>
    <dgm:pt modelId="{F37E991D-C11C-E64B-BB64-2CC2490852E9}" type="pres">
      <dgm:prSet presAssocID="{FB5C74E2-B835-CA4E-9FF5-DD6D4CB0E3C6}" presName="parTxOnly" presStyleLbl="node1" presStyleIdx="2" presStyleCnt="4">
        <dgm:presLayoutVars>
          <dgm:bulletEnabled val="1"/>
        </dgm:presLayoutVars>
      </dgm:prSet>
      <dgm:spPr/>
    </dgm:pt>
    <dgm:pt modelId="{523D7F57-8F35-644F-B01F-22D3D513C253}" type="pres">
      <dgm:prSet presAssocID="{A2124CC1-EC39-5F4F-9BA4-4A8391728373}" presName="parSpace" presStyleCnt="0"/>
      <dgm:spPr/>
    </dgm:pt>
    <dgm:pt modelId="{C651D710-A274-8F41-8941-FD4CA2B97862}" type="pres">
      <dgm:prSet presAssocID="{A3C22EBF-93A6-CF4F-AB09-3B6478161328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13D7515-514A-504A-B4A2-6038918A1564}" type="presOf" srcId="{ECD088DA-50CE-0549-B0A0-3A4524F1A786}" destId="{341A77A4-E523-594F-BDFA-A116E1D14EC1}" srcOrd="0" destOrd="0" presId="urn:microsoft.com/office/officeart/2005/8/layout/hChevron3"/>
    <dgm:cxn modelId="{B1C66F18-142E-4345-B16A-1D4B9CD133B3}" srcId="{ECD088DA-50CE-0549-B0A0-3A4524F1A786}" destId="{A3C22EBF-93A6-CF4F-AB09-3B6478161328}" srcOrd="3" destOrd="0" parTransId="{FD5BE883-9F37-B041-A67A-8BC80D8C3559}" sibTransId="{B52D0C79-20CC-E842-836A-F168CB010801}"/>
    <dgm:cxn modelId="{252C8073-77FF-7948-887A-C6B87D49A5B1}" srcId="{ECD088DA-50CE-0549-B0A0-3A4524F1A786}" destId="{FB5C74E2-B835-CA4E-9FF5-DD6D4CB0E3C6}" srcOrd="2" destOrd="0" parTransId="{853E6220-BFA0-C740-AC0B-419FCEE34508}" sibTransId="{A2124CC1-EC39-5F4F-9BA4-4A8391728373}"/>
    <dgm:cxn modelId="{008F1476-E66A-8F42-B409-92269D7F12DD}" type="presOf" srcId="{4DD18B9A-F032-E44D-864E-010913CF98B3}" destId="{5BC2DDC9-4760-A641-8F43-F89F65DABC84}" srcOrd="0" destOrd="0" presId="urn:microsoft.com/office/officeart/2005/8/layout/hChevron3"/>
    <dgm:cxn modelId="{B12AB7A2-6D98-3542-AAB9-589DBD3D244C}" type="presOf" srcId="{A3C22EBF-93A6-CF4F-AB09-3B6478161328}" destId="{C651D710-A274-8F41-8941-FD4CA2B97862}" srcOrd="0" destOrd="0" presId="urn:microsoft.com/office/officeart/2005/8/layout/hChevron3"/>
    <dgm:cxn modelId="{55F7A0AD-9D6D-0544-92D9-93C086BFF514}" srcId="{ECD088DA-50CE-0549-B0A0-3A4524F1A786}" destId="{4DD18B9A-F032-E44D-864E-010913CF98B3}" srcOrd="1" destOrd="0" parTransId="{CCA82C50-FE84-704B-974D-EC477C360716}" sibTransId="{919B60CB-B917-EB46-98F5-D34772C41E6F}"/>
    <dgm:cxn modelId="{0E972DB6-1771-C643-ADA2-AF0C239BD84A}" type="presOf" srcId="{11311976-150A-E149-ABD8-A2E5AFD1AB6F}" destId="{13B27223-77E7-1045-8C3B-48971A270539}" srcOrd="0" destOrd="0" presId="urn:microsoft.com/office/officeart/2005/8/layout/hChevron3"/>
    <dgm:cxn modelId="{B3AB92DA-9ABF-F240-A6E0-9296836A70EB}" type="presOf" srcId="{FB5C74E2-B835-CA4E-9FF5-DD6D4CB0E3C6}" destId="{F37E991D-C11C-E64B-BB64-2CC2490852E9}" srcOrd="0" destOrd="0" presId="urn:microsoft.com/office/officeart/2005/8/layout/hChevron3"/>
    <dgm:cxn modelId="{189F5CEE-0037-574B-A6D6-384D7665CC97}" srcId="{ECD088DA-50CE-0549-B0A0-3A4524F1A786}" destId="{11311976-150A-E149-ABD8-A2E5AFD1AB6F}" srcOrd="0" destOrd="0" parTransId="{DA9D1BB3-D8C1-1B4F-AABE-27686B6A2236}" sibTransId="{C199A0DB-F817-A447-A187-FEAA020ED9FA}"/>
    <dgm:cxn modelId="{2FF68274-435F-784E-8192-E48D4A5A7963}" type="presParOf" srcId="{341A77A4-E523-594F-BDFA-A116E1D14EC1}" destId="{13B27223-77E7-1045-8C3B-48971A270539}" srcOrd="0" destOrd="0" presId="urn:microsoft.com/office/officeart/2005/8/layout/hChevron3"/>
    <dgm:cxn modelId="{06D5F0C5-6FDC-454C-81F5-826772A268E9}" type="presParOf" srcId="{341A77A4-E523-594F-BDFA-A116E1D14EC1}" destId="{7A3E702E-DA31-A545-9D53-BAEE0FAA1BA3}" srcOrd="1" destOrd="0" presId="urn:microsoft.com/office/officeart/2005/8/layout/hChevron3"/>
    <dgm:cxn modelId="{78650CA5-D384-2042-845A-9403970CF9D7}" type="presParOf" srcId="{341A77A4-E523-594F-BDFA-A116E1D14EC1}" destId="{5BC2DDC9-4760-A641-8F43-F89F65DABC84}" srcOrd="2" destOrd="0" presId="urn:microsoft.com/office/officeart/2005/8/layout/hChevron3"/>
    <dgm:cxn modelId="{5727A470-72FB-6D49-82D3-4040AC450C3E}" type="presParOf" srcId="{341A77A4-E523-594F-BDFA-A116E1D14EC1}" destId="{75A4BB66-A220-A049-800F-8E7B74925861}" srcOrd="3" destOrd="0" presId="urn:microsoft.com/office/officeart/2005/8/layout/hChevron3"/>
    <dgm:cxn modelId="{9FFC7189-0999-5C4F-814B-55AB4250B9A1}" type="presParOf" srcId="{341A77A4-E523-594F-BDFA-A116E1D14EC1}" destId="{F37E991D-C11C-E64B-BB64-2CC2490852E9}" srcOrd="4" destOrd="0" presId="urn:microsoft.com/office/officeart/2005/8/layout/hChevron3"/>
    <dgm:cxn modelId="{19E309E2-5635-8F4C-857E-C1525DEFB239}" type="presParOf" srcId="{341A77A4-E523-594F-BDFA-A116E1D14EC1}" destId="{523D7F57-8F35-644F-B01F-22D3D513C253}" srcOrd="5" destOrd="0" presId="urn:microsoft.com/office/officeart/2005/8/layout/hChevron3"/>
    <dgm:cxn modelId="{A0CB49FB-4F72-9640-BEC5-366C876330F5}" type="presParOf" srcId="{341A77A4-E523-594F-BDFA-A116E1D14EC1}" destId="{C651D710-A274-8F41-8941-FD4CA2B97862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27223-77E7-1045-8C3B-48971A270539}">
      <dsp:nvSpPr>
        <dsp:cNvPr id="0" name=""/>
        <dsp:cNvSpPr/>
      </dsp:nvSpPr>
      <dsp:spPr>
        <a:xfrm>
          <a:off x="2432" y="769156"/>
          <a:ext cx="2440716" cy="976286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Cutting &amp; Dyeing: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630 hours</a:t>
          </a:r>
        </a:p>
      </dsp:txBody>
      <dsp:txXfrm>
        <a:off x="2432" y="769156"/>
        <a:ext cx="2196645" cy="976286"/>
      </dsp:txXfrm>
    </dsp:sp>
    <dsp:sp modelId="{5BC2DDC9-4760-A641-8F43-F89F65DABC84}">
      <dsp:nvSpPr>
        <dsp:cNvPr id="0" name=""/>
        <dsp:cNvSpPr/>
      </dsp:nvSpPr>
      <dsp:spPr>
        <a:xfrm>
          <a:off x="1955005" y="769156"/>
          <a:ext cx="2440716" cy="97628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Sewing: 600 hours</a:t>
          </a:r>
        </a:p>
      </dsp:txBody>
      <dsp:txXfrm>
        <a:off x="2443148" y="769156"/>
        <a:ext cx="1464430" cy="976286"/>
      </dsp:txXfrm>
    </dsp:sp>
    <dsp:sp modelId="{F37E991D-C11C-E64B-BB64-2CC2490852E9}">
      <dsp:nvSpPr>
        <dsp:cNvPr id="0" name=""/>
        <dsp:cNvSpPr/>
      </dsp:nvSpPr>
      <dsp:spPr>
        <a:xfrm>
          <a:off x="3907579" y="769156"/>
          <a:ext cx="2440716" cy="97628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Finishing: 708 hours</a:t>
          </a:r>
        </a:p>
      </dsp:txBody>
      <dsp:txXfrm>
        <a:off x="4395722" y="769156"/>
        <a:ext cx="1464430" cy="976286"/>
      </dsp:txXfrm>
    </dsp:sp>
    <dsp:sp modelId="{C651D710-A274-8F41-8941-FD4CA2B97862}">
      <dsp:nvSpPr>
        <dsp:cNvPr id="0" name=""/>
        <dsp:cNvSpPr/>
      </dsp:nvSpPr>
      <dsp:spPr>
        <a:xfrm>
          <a:off x="5860152" y="769156"/>
          <a:ext cx="2440716" cy="97628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Inspection &amp; Packaging: </a:t>
          </a:r>
          <a:br>
            <a:rPr lang="en-US" sz="2000" kern="1200" dirty="0"/>
          </a:br>
          <a:r>
            <a:rPr lang="en-US" sz="2000" kern="1200" dirty="0"/>
            <a:t>135 hours</a:t>
          </a:r>
        </a:p>
      </dsp:txBody>
      <dsp:txXfrm>
        <a:off x="6348295" y="769156"/>
        <a:ext cx="1464430" cy="976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NewsGoth BT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NewsGoth BT" pitchFamily="34" charset="0"/>
              </a:defRPr>
            </a:lvl1pPr>
          </a:lstStyle>
          <a:p>
            <a:pPr>
              <a:defRPr/>
            </a:pPr>
            <a:fld id="{9AEBCC7B-132B-4F6D-98D1-49E8AD7A11E0}" type="datetimeFigureOut">
              <a:rPr lang="en-US"/>
              <a:pPr>
                <a:defRPr/>
              </a:pPr>
              <a:t>12/13/24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NewsGoth BT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NewsGoth BT" pitchFamily="34" charset="0"/>
              </a:defRPr>
            </a:lvl1pPr>
          </a:lstStyle>
          <a:p>
            <a:fld id="{50E2CCEA-9899-4116-A5B9-91FD4D3C902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130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2:04:41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11 314 7418,'-6'0'-613,"2"0"0,9 0 681,7 0 0,0-4 0,9 0 0,4 0 104,4-1 0,6 2 1,4-3-1,5-1 32,5 1 0,9-1 0,7-2 1,4 2-23,0-2 0,2 2 0,3-1 1,2 1-90,0 0 1,-1-2 0,-4 4 0,1 0-19,1 0 0,8-4 0,-3 1 1,-3-1-62,-3 1 1,1 2 0,2 3 0,-1-1 12,-3 2 0,-3-3 1,-8 1-1,2 1 51,-1 2 1,1 0-1,-3-3 1,-2-4-46,0-2 0,-2-2 0,0 1 0,-2-1-54,-1 0 1,-7 5 0,-6 0-1,-3 1 10,-1-1 0,-6 5 1,-3-2-1,-5 2-45,-6 2 1,-3 2 0,-3 0-300,-1 2 85,-6 5 1,-1-6 0,-6 3-1,-1-1 270,-3-2 0,-43-27 0,-11-9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2:05:37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12 221 7701,'-3'-7'-444,"-1"-1"383,1-1 1,2-1 0,1-2 0,1 2 312,3 2 1,-1-2 0,4 3-78,2 1 0,2 0 1,0 5-1,2-1-1,3-2 1,-2 0 0,6 4 0,5 0-28,5 0 0,4 0 1,5 0-1,5 0 13,5 0 1,4 0-1,6 0 1,3 0 9,4 0 0,-2 0 0,2 0 0,2 0-22,4 0 1,3 0 0,3 0 0,-5 0-68,-2 0 1,4 0-1,3 0 1,4 0-46,-1 0 0,3-4 1,-7-1-1,3-2-115,1-2 0,8-1 0,0-2 0,-2 2-41,-4 2 1,0-2 0,2 4 0,3-2 74,-1 0 0,-4 6 1,-6-2-1,3 2 41,4 2 0,1-3 1,2-1-1,-6 1 10,-1 2 0,0 1 1,1 0-1,-1 0-32,-3 0 1,2 0 0,-4 0 0,1 0-46,2 0 1,2 0-1,0 0 1,-1 0-4,-2 0 1,-3 0 0,4 0-1,2 1 86,0 3 0,0-1 0,-6 3 0,3 0 102,3 1 0,1-3 0,1 2 0,-1-1-69,0-2 0,-2 0 1,2-1-1,3 2-76,-2-1 1,5-2-1,-7-1 1,5 0 27,2 0 1,1 0 0,1 0 0,-5 0 65,-6 0 0,1 0 1,-4 0-1,-2 0-95,-2 0 0,-4-4 1,-9-1-1,0-2-72,0-2 1,-1 3 0,-3-1-1,-3 2 101,-4 3 0,-4 0 1,-2 2-1,-1 0 61,-3 0 1,-6 0 0,-5 2 0,-5 0-93,-6 2 0,-3 1-1169,-4-1 173,-3-2 1030,-16 3 0,-17-21 0,-14-3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2:08:11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81 7908,'-11'7'-11,"-6"2"0,-1-5 0,-1 0 33,-1 1 0,2 0 0,-1 3 1,5-3 261,5 0-189,-2-4 0,11 4 0,0-5-120,7 0 0,7 0 0,3 0 0,1 0 87,2 0 1,6-1 0,2-1-1,2-4-8,2 0 0,1 0 0,-1-4 0,-3 4-49,0 1 0,3-4 0,-2 2 0,-1 0-31,-2-1 0,-2 1 1,-2-2-1,-1 3-159,-3 1 1,-3-4 180,-8 1 0,-4 3 0,-10 1 30,-5 3 1,-2-3 0,-6 0-1,-3 1-36,-4 2 0,1 1 1,-3 0-1,0 0 17,-3 0 1,1 1 0,0 2 0,1 1 40,-1-2 1,3 5 0,-3-1 0,2 2 48,2 0 1,3-4 0,2 3 0,3 1-40,1-1 1,2 3-1,5-2-51,2 2 1,4-2 0,8-2-26,4-1 0,3-1 0,3-4 0,3 0-17,1 0 0,2 0 1,3 0-1,0 0-16,0 0 0,-3-1 0,-1-2 0,2-2 3,0-1 0,-2 2 1,-4-3-1,-2 1 59,-1 0 0,-2 2 1,-2-4 37,-5-1 1,-3 4 0,-5 0-104,-6-1 0,-2 5 1,-7-3-1,0 3-184,-2 1 1,-1 4 237,-1 0 0,-19-6 0,-6-4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2:09:01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534 24 8407,'-13'-1'0,"-1"-2"0,-2-1 0,-3-3 0,2 3 0,1 1-255,-1 2 0,0 1 1,3 1-1,-2 2 193,2 1 0,1 9 0,0-2 0,0 3 63,2 3 1,-3-3 0,6 6 0,-2 0 60,-2 2 0,4 5 1,2 2-1,1-1 99,2 0 0,1 6 1,-1 1-1,-1 6 83,2 4 0,0 3 1,4 2-1,0 5-59,2 6 0,5 7 1,-1 6-1,2-1-66,2 2 1,-1 3 0,2 7 0,1 2-69,2 1 0,-5-2 1,-4-4-1,-1-2-34,1-3 0,-5 5 0,1-3 0,-6-2-55,-4 0 1,-4-8-1,0-4 1,-1-3-27,0-6 1,5-8-1,-1-11 1,-1-4 13,-1-6 1,-2-3 0,-1-2-1,-1-1-11,-2-2 1,-4-3-1,1 2 1,-3-2-9,-2-1 0,1-4 0,1-3 0,2-3 14,0 0 0,6-3 1,0 0-1,4-4 33,2-6 0,5 1 0,-1 0 10,3-2 32,1-2 1,0 11-1,1 9 1,3 12 144,4 9 0,-2 11 0,2 9 1,0 11-69,-2 6 1,3 11 0,-5 5 0,0 3-127,1 5 1,-3 4-1,1 0 1,-1-2 27,-2-2 1,0-12 0,0 3 0,0-5 27,0-5 0,0 0 1,-2-10-1,0 0 73,-2 1 1,0-1 0,4 1-1,0-4-112,0-3 1,1-5 0,5-4-1,4-7-283,4-8 0,7-7 0,-1-17 0,7-4-279,8-3 0,5-17 574,7-7 0,-10-30 0,3-25 0,1-2 0,5-7 0,-1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4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fld id="{97774DDC-B97F-48F9-B6DC-3DB16BB596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355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30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85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98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36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11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=8DDMHwqIn3s</a:t>
            </a:r>
          </a:p>
        </p:txBody>
      </p:sp>
    </p:spTree>
    <p:extLst>
      <p:ext uri="{BB962C8B-B14F-4D97-AF65-F5344CB8AC3E}">
        <p14:creationId xmlns:p14="http://schemas.microsoft.com/office/powerpoint/2010/main" val="497056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3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2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03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47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917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</a:t>
            </a:r>
            <a:r>
              <a:rPr lang="en-US" b="1" baseline="0" dirty="0"/>
              <a:t> 1</a:t>
            </a:r>
            <a:r>
              <a:rPr lang="en-US" baseline="0" dirty="0"/>
              <a:t>: https://docs.google.com/document/d/1BJf14lH6kYjN3YnerD_sDWfw8aSCo9M8Z5fWk5phlqE/edit?usp=sharing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</a:t>
            </a:r>
            <a:r>
              <a:rPr lang="en-US" b="1" baseline="0" dirty="0"/>
              <a:t> 2: </a:t>
            </a:r>
            <a:r>
              <a:rPr lang="en-US" baseline="0" dirty="0"/>
              <a:t>https://docs.google.com/document/d/1xX6sISRH31dZCBbpFT4cFcNbegmHihmnF5BAu_mBokI/edit?usp=sharing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</a:t>
            </a:r>
            <a:r>
              <a:rPr lang="en-US" b="1" baseline="0" dirty="0"/>
              <a:t> 3: </a:t>
            </a:r>
            <a:r>
              <a:rPr lang="en-US" baseline="0" dirty="0"/>
              <a:t>https://docs.google.com/document/d/1BtchMDCYDi5zoJY3aEWxGkyMfbjeEe18CXuskiVp-Lk/edit?usp=sharing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</a:t>
            </a:r>
            <a:r>
              <a:rPr lang="en-US" b="1" baseline="0" dirty="0"/>
              <a:t> 4: </a:t>
            </a:r>
            <a:r>
              <a:rPr lang="en-US" baseline="0" dirty="0"/>
              <a:t>https://</a:t>
            </a:r>
            <a:r>
              <a:rPr lang="en-US" baseline="0" dirty="0" err="1"/>
              <a:t>docs.google.com</a:t>
            </a:r>
            <a:r>
              <a:rPr lang="en-US" baseline="0" dirty="0"/>
              <a:t>/document/d/1Thb9UjtKRZfhrUzWzsxv4-lp5FOPF1qdSi8_0lKY9Tk/</a:t>
            </a:r>
            <a:r>
              <a:rPr lang="en-US" baseline="0" dirty="0" err="1"/>
              <a:t>edit?usp</a:t>
            </a:r>
            <a:r>
              <a:rPr lang="en-US" baseline="0" dirty="0"/>
              <a:t>=sharing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</a:t>
            </a:r>
            <a:r>
              <a:rPr lang="en-US" b="1" baseline="0" dirty="0"/>
              <a:t> 5: </a:t>
            </a:r>
            <a:r>
              <a:rPr lang="en-US" baseline="0" dirty="0"/>
              <a:t>https://</a:t>
            </a:r>
            <a:r>
              <a:rPr lang="en-US" baseline="0" dirty="0" err="1"/>
              <a:t>docs.google.com</a:t>
            </a:r>
            <a:r>
              <a:rPr lang="en-US" baseline="0" dirty="0"/>
              <a:t>/document/d/1EwtpJIRKDlBybAxE9fd1g0Impa9hvFR-ydqfiNPxPWY/</a:t>
            </a:r>
            <a:r>
              <a:rPr lang="en-US" baseline="0" dirty="0" err="1"/>
              <a:t>edit?usp</a:t>
            </a:r>
            <a:r>
              <a:rPr lang="en-US" baseline="0" dirty="0"/>
              <a:t>=sharing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</a:t>
            </a:r>
            <a:r>
              <a:rPr lang="en-US" b="1" baseline="0" dirty="0"/>
              <a:t> 6: </a:t>
            </a:r>
            <a:r>
              <a:rPr lang="en-US" baseline="0" dirty="0"/>
              <a:t>https://docs.google.com/document/d/1x744TTf3rxcnpCLs0u4ahkDl2qwOC4Lx0GY11fNXziQ/edit?usp=sharing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Group 7: </a:t>
            </a:r>
            <a:r>
              <a:rPr lang="en-US" baseline="0" dirty="0"/>
              <a:t>https://</a:t>
            </a:r>
            <a:r>
              <a:rPr lang="en-US" baseline="0" dirty="0" err="1"/>
              <a:t>docs.google.com</a:t>
            </a:r>
            <a:r>
              <a:rPr lang="en-US" baseline="0" dirty="0"/>
              <a:t>/document/d/1DGKjDwEy0RL8oeBpajMpRM2E2MKFN411PSH6w-IbQ_o/</a:t>
            </a:r>
            <a:r>
              <a:rPr lang="en-US" baseline="0" dirty="0" err="1"/>
              <a:t>edit?usp</a:t>
            </a:r>
            <a:r>
              <a:rPr lang="en-US" baseline="0" dirty="0"/>
              <a:t>=sharing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Group 8</a:t>
            </a:r>
            <a:r>
              <a:rPr lang="en-US" baseline="0" dirty="0"/>
              <a:t>: https://</a:t>
            </a:r>
            <a:r>
              <a:rPr lang="en-US" baseline="0" dirty="0" err="1"/>
              <a:t>docs.google.com</a:t>
            </a:r>
            <a:r>
              <a:rPr lang="en-US" baseline="0" dirty="0"/>
              <a:t>/document/d/1T-XVwag6UqZi6LBQBhL9vo7bOsIMo-Ar6uE9Q47aKos/</a:t>
            </a:r>
            <a:r>
              <a:rPr lang="en-US" baseline="0" dirty="0" err="1"/>
              <a:t>edit?usp</a:t>
            </a:r>
            <a:r>
              <a:rPr lang="en-US" baseline="0" dirty="0"/>
              <a:t>=sharing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Group 9: </a:t>
            </a:r>
            <a:r>
              <a:rPr lang="en-US" baseline="0" dirty="0"/>
              <a:t>https://</a:t>
            </a:r>
            <a:r>
              <a:rPr lang="en-US" baseline="0" dirty="0" err="1"/>
              <a:t>docs.google.com</a:t>
            </a:r>
            <a:r>
              <a:rPr lang="en-US" baseline="0" dirty="0"/>
              <a:t>/document/d/1EAN0cd-5cNM0jAzPp9BfG3D3T_-XnmKlqj8lke1hjyQ/</a:t>
            </a:r>
            <a:r>
              <a:rPr lang="en-US" baseline="0" dirty="0" err="1"/>
              <a:t>edit?usp</a:t>
            </a:r>
            <a:r>
              <a:rPr lang="en-US" baseline="0" dirty="0"/>
              <a:t>=sharing</a:t>
            </a:r>
          </a:p>
        </p:txBody>
      </p:sp>
    </p:spTree>
    <p:extLst>
      <p:ext uri="{BB962C8B-B14F-4D97-AF65-F5344CB8AC3E}">
        <p14:creationId xmlns:p14="http://schemas.microsoft.com/office/powerpoint/2010/main" val="2887631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11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LP: Sensitivity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4D4CB5-1C4D-4D6C-8B32-D55EEE90A6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07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LP: Sensitivity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4D4CB5-1C4D-4D6C-8B32-D55EEE90A6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61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LP: Sensitivity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4D4CB5-1C4D-4D6C-8B32-D55EEE90A6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95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76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735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52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81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45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2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264025"/>
          </a:xfrm>
        </p:spPr>
        <p:txBody>
          <a:bodyPr/>
          <a:lstStyle>
            <a:lvl1pPr>
              <a:defRPr sz="2200">
                <a:latin typeface="Cabin" panose="020B0803050202020004" pitchFamily="34" charset="0"/>
              </a:defRPr>
            </a:lvl1pPr>
            <a:lvl2pPr>
              <a:defRPr sz="2000">
                <a:latin typeface="Cabin" panose="020B0803050202020004" pitchFamily="34" charset="0"/>
              </a:defRPr>
            </a:lvl2pPr>
            <a:lvl3pPr>
              <a:defRPr sz="1800">
                <a:latin typeface="Cabin" panose="020B0803050202020004" pitchFamily="34" charset="0"/>
              </a:defRPr>
            </a:lvl3pPr>
            <a:lvl4pPr>
              <a:defRPr>
                <a:latin typeface="Cabin" panose="020B0803050202020004" pitchFamily="34" charset="0"/>
              </a:defRPr>
            </a:lvl4pPr>
            <a:lvl5pPr>
              <a:defRPr>
                <a:latin typeface="Cabin" panose="020B080305020202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79438"/>
          </a:xfrm>
          <a:prstGeom prst="rect">
            <a:avLst/>
          </a:prstGeom>
        </p:spPr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419600" y="6553200"/>
            <a:ext cx="1905000" cy="304800"/>
          </a:xfrm>
        </p:spPr>
        <p:txBody>
          <a:bodyPr/>
          <a:lstStyle>
            <a:lvl1pPr>
              <a:defRPr sz="105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10A3A28-1432-4FDB-9569-E197E51B00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7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111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5A61A0-9645-46B1-89CF-8EBF9AD0E2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7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ln>
            <a:noFill/>
          </a:ln>
        </p:spPr>
        <p:txBody>
          <a:bodyPr/>
          <a:lstStyle>
            <a:lvl1pPr marL="288925" indent="-288925">
              <a:buFont typeface="Arial" panose="020B0604020202020204" pitchFamily="34" charset="0"/>
              <a:buChar char="►"/>
              <a:defRPr baseline="0"/>
            </a:lvl1pPr>
            <a:lvl2pPr marL="568325" indent="-284163">
              <a:buFont typeface="Arial" panose="020B0604020202020204" pitchFamily="34" charset="0"/>
              <a:buChar char="►"/>
              <a:defRPr/>
            </a:lvl2pPr>
            <a:lvl3pPr marL="808038" indent="-234950">
              <a:buFont typeface="Arial" panose="020B0604020202020204" pitchFamily="34" charset="0"/>
              <a:buChar char="●"/>
              <a:tabLst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first-level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4F27EBB2-5F60-2F45-9CA5-5A786118B2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43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E704E725-6D43-4B36-A212-66E9EE3266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9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Line 7"/>
          <p:cNvSpPr>
            <a:spLocks noChangeShapeType="1"/>
          </p:cNvSpPr>
          <p:nvPr userDrawn="1"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092E78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9"/>
          <p:cNvSpPr txBox="1">
            <a:spLocks/>
          </p:cNvSpPr>
          <p:nvPr userDrawn="1"/>
        </p:nvSpPr>
        <p:spPr>
          <a:xfrm>
            <a:off x="6705600" y="6477000"/>
            <a:ext cx="2438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/>
                </a:solidFill>
                <a:latin typeface="NewsGoth BT" pitchFamily="34" charset="0"/>
              </a:defRPr>
            </a:lvl1pPr>
          </a:lstStyle>
          <a:p>
            <a:pPr>
              <a:defRPr/>
            </a:pPr>
            <a:r>
              <a:rPr lang="en-US" sz="1200" b="1" dirty="0">
                <a:solidFill>
                  <a:schemeClr val="accent4">
                    <a:alpha val="33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Analytics</a:t>
            </a:r>
          </a:p>
        </p:txBody>
      </p:sp>
      <p:pic>
        <p:nvPicPr>
          <p:cNvPr id="40967" name="Picture 2" descr="carey.small.horizontal.blue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8600" y="6145439"/>
            <a:ext cx="2362200" cy="97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8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lvl1pPr algn="l">
              <a:defRPr sz="1000" b="0" i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10A3A28-1432-4FDB-9569-E197E51B00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78" r:id="rId3"/>
    <p:sldLayoutId id="2147483980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92E78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1pPr>
      <a:lvl2pPr marL="914400" indent="-4572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~"/>
        <a:defRPr sz="24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2pPr>
      <a:lvl3pPr marL="1371600" indent="-3429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–"/>
        <a:defRPr sz="20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3pPr>
      <a:lvl4pPr marL="1828800" indent="-3429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»"/>
        <a:defRPr sz="20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4pPr>
      <a:lvl5pPr marL="22860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5pPr>
      <a:lvl6pPr marL="27432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6pPr>
      <a:lvl7pPr marL="32004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7pPr>
      <a:lvl8pPr marL="36576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8pPr>
      <a:lvl9pPr marL="41148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0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1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17.png"/><Relationship Id="rId5" Type="http://schemas.openxmlformats.org/officeDocument/2006/relationships/tags" Target="../tags/tag8.xml"/><Relationship Id="rId10" Type="http://schemas.openxmlformats.org/officeDocument/2006/relationships/image" Target="../media/image16.png"/><Relationship Id="rId4" Type="http://schemas.openxmlformats.org/officeDocument/2006/relationships/tags" Target="../tags/tag7.xml"/><Relationship Id="rId9" Type="http://schemas.openxmlformats.org/officeDocument/2006/relationships/image" Target="../media/image15.png"/><Relationship Id="rId1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us/office/load-the-solver-add-in-in-excel-612926fc-d53b-46b4-872c-e24772f078ca#OfficeVersion=Windows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58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11" Type="http://schemas.microsoft.com/office/2007/relationships/diagramDrawing" Target="../diagrams/drawing1.xml"/><Relationship Id="rId5" Type="http://schemas.openxmlformats.org/officeDocument/2006/relationships/image" Target="../media/image60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59.jpeg"/><Relationship Id="rId9" Type="http://schemas.openxmlformats.org/officeDocument/2006/relationships/diagramQuickStyle" Target="../diagrams/quickStyle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 bwMode="auto">
          <a:xfrm>
            <a:off x="1905000" y="3276600"/>
            <a:ext cx="746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Business Analytics</a:t>
            </a:r>
          </a:p>
          <a:p>
            <a:r>
              <a:rPr 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Session 2: OPTIMIZATION I</a:t>
            </a:r>
          </a:p>
        </p:txBody>
      </p:sp>
    </p:spTree>
    <p:extLst>
      <p:ext uri="{BB962C8B-B14F-4D97-AF65-F5344CB8AC3E}">
        <p14:creationId xmlns:p14="http://schemas.microsoft.com/office/powerpoint/2010/main" val="68267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Objectives, Decision Variables, Constraints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9312" y="1600200"/>
            <a:ext cx="7886699" cy="1530296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Objective: </a:t>
            </a:r>
            <a:b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primary measurement you want to maximize/minimize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9317" y="3375212"/>
            <a:ext cx="8858161" cy="976052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Decision Variables: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decisions you make that affect your objective</a:t>
            </a:r>
          </a:p>
          <a:p>
            <a:pPr lvl="1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9317" y="4927546"/>
            <a:ext cx="8858161" cy="814499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Constraints: </a:t>
            </a:r>
            <a:b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limits you have on your decision variables</a:t>
            </a:r>
          </a:p>
          <a:p>
            <a:pPr lvl="1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5218D-6495-4D44-B1A1-B9B7D51BF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GAP: Words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332" y="1295400"/>
            <a:ext cx="8683647" cy="414081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Define Model in Words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Objective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Decision Variables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1751826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Minimize travel time from DC to BAL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0761" y="2178659"/>
            <a:ext cx="488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connections(arcs) to 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D2A3-4B03-F84B-A12E-82A0292AAE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AE4B90-6229-3B49-B39C-EB79A639DC3F}"/>
              </a:ext>
            </a:extLst>
          </p:cNvPr>
          <p:cNvSpPr txBox="1"/>
          <p:nvPr/>
        </p:nvSpPr>
        <p:spPr>
          <a:xfrm>
            <a:off x="2209800" y="2651720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only move within the network, i.e.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DC to A or B,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A to C or 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D6221C9-0F7E-934F-99E5-7042F9CFDA4B}"/>
              </a:ext>
            </a:extLst>
          </p:cNvPr>
          <p:cNvGrpSpPr>
            <a:grpSpLocks noChangeAspect="1"/>
          </p:cNvGrpSpPr>
          <p:nvPr/>
        </p:nvGrpSpPr>
        <p:grpSpPr>
          <a:xfrm>
            <a:off x="4762500" y="3905892"/>
            <a:ext cx="4023360" cy="2432914"/>
            <a:chOff x="0" y="0"/>
            <a:chExt cx="8327735" cy="503612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7E2E92E-E962-EB49-B10D-02723ED7B400}"/>
                </a:ext>
              </a:extLst>
            </p:cNvPr>
            <p:cNvSpPr/>
            <p:nvPr/>
          </p:nvSpPr>
          <p:spPr bwMode="auto">
            <a:xfrm>
              <a:off x="2202510" y="700881"/>
              <a:ext cx="914400" cy="914400"/>
            </a:xfrm>
            <a:prstGeom prst="ellipse">
              <a:avLst/>
            </a:prstGeom>
            <a:solidFill>
              <a:srgbClr val="081F5B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algn="ctr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A</a:t>
              </a:r>
              <a:endPara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7D5C27F-8FAB-5B45-8E80-7A6C40A323D7}"/>
                </a:ext>
              </a:extLst>
            </p:cNvPr>
            <p:cNvSpPr/>
            <p:nvPr/>
          </p:nvSpPr>
          <p:spPr bwMode="auto">
            <a:xfrm>
              <a:off x="2202510" y="3139281"/>
              <a:ext cx="914400" cy="914400"/>
            </a:xfrm>
            <a:prstGeom prst="ellipse">
              <a:avLst/>
            </a:prstGeom>
            <a:solidFill>
              <a:srgbClr val="081F5B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algn="ctr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B</a:t>
              </a:r>
              <a:endPara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6760EC6-F0AE-D048-8BBA-B6CCAC800070}"/>
                </a:ext>
              </a:extLst>
            </p:cNvPr>
            <p:cNvSpPr/>
            <p:nvPr/>
          </p:nvSpPr>
          <p:spPr bwMode="auto">
            <a:xfrm>
              <a:off x="4793312" y="0"/>
              <a:ext cx="914400" cy="914400"/>
            </a:xfrm>
            <a:prstGeom prst="ellipse">
              <a:avLst/>
            </a:prstGeom>
            <a:solidFill>
              <a:srgbClr val="081F5B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algn="ctr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C</a:t>
              </a:r>
              <a:endPara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F598D88-2446-1C44-97CB-C066560F473D}"/>
                </a:ext>
              </a:extLst>
            </p:cNvPr>
            <p:cNvSpPr/>
            <p:nvPr/>
          </p:nvSpPr>
          <p:spPr bwMode="auto">
            <a:xfrm>
              <a:off x="4793312" y="1885445"/>
              <a:ext cx="914400" cy="914400"/>
            </a:xfrm>
            <a:prstGeom prst="ellipse">
              <a:avLst/>
            </a:prstGeom>
            <a:solidFill>
              <a:srgbClr val="081F5B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algn="ctr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D</a:t>
              </a:r>
              <a:endPara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4FCD60C-DBF8-5447-96E1-D3DF40ED3B3B}"/>
                </a:ext>
              </a:extLst>
            </p:cNvPr>
            <p:cNvSpPr/>
            <p:nvPr/>
          </p:nvSpPr>
          <p:spPr bwMode="auto">
            <a:xfrm>
              <a:off x="4793312" y="4121728"/>
              <a:ext cx="914400" cy="914400"/>
            </a:xfrm>
            <a:prstGeom prst="ellipse">
              <a:avLst/>
            </a:prstGeom>
            <a:solidFill>
              <a:srgbClr val="081F5B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algn="ctr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12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E</a:t>
              </a:r>
              <a:endPara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0AC06DE-DE29-7448-A831-61CB40605120}"/>
                </a:ext>
              </a:extLst>
            </p:cNvPr>
            <p:cNvCxnSpPr>
              <a:cxnSpLocks/>
              <a:endCxn id="69" idx="2"/>
            </p:cNvCxnSpPr>
            <p:nvPr/>
          </p:nvCxnSpPr>
          <p:spPr bwMode="auto">
            <a:xfrm flipV="1">
              <a:off x="925603" y="1158084"/>
              <a:ext cx="1276911" cy="819711"/>
            </a:xfrm>
            <a:prstGeom prst="straightConnector1">
              <a:avLst/>
            </a:prstGeom>
            <a:solidFill>
              <a:srgbClr val="D64B00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900CC4B-C674-8047-9F09-FD80FDD989E9}"/>
                </a:ext>
              </a:extLst>
            </p:cNvPr>
            <p:cNvCxnSpPr>
              <a:cxnSpLocks/>
              <a:stCxn id="69" idx="6"/>
              <a:endCxn id="71" idx="2"/>
            </p:cNvCxnSpPr>
            <p:nvPr/>
          </p:nvCxnSpPr>
          <p:spPr bwMode="auto">
            <a:xfrm flipV="1">
              <a:off x="3116911" y="457203"/>
              <a:ext cx="1676403" cy="700881"/>
            </a:xfrm>
            <a:prstGeom prst="straightConnector1">
              <a:avLst/>
            </a:prstGeom>
            <a:solidFill>
              <a:srgbClr val="D64B00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2A96AA7-2FC3-7043-8C8B-DAA635826FBC}"/>
                </a:ext>
              </a:extLst>
            </p:cNvPr>
            <p:cNvCxnSpPr>
              <a:cxnSpLocks/>
              <a:stCxn id="69" idx="6"/>
              <a:endCxn id="72" idx="2"/>
            </p:cNvCxnSpPr>
            <p:nvPr/>
          </p:nvCxnSpPr>
          <p:spPr bwMode="auto">
            <a:xfrm>
              <a:off x="3116911" y="1158082"/>
              <a:ext cx="1676403" cy="1184564"/>
            </a:xfrm>
            <a:prstGeom prst="straightConnector1">
              <a:avLst/>
            </a:prstGeom>
            <a:solidFill>
              <a:srgbClr val="D64B00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5AABC31-8F51-644B-8D94-47671989796C}"/>
                </a:ext>
              </a:extLst>
            </p:cNvPr>
            <p:cNvCxnSpPr>
              <a:cxnSpLocks/>
              <a:endCxn id="73" idx="2"/>
            </p:cNvCxnSpPr>
            <p:nvPr/>
          </p:nvCxnSpPr>
          <p:spPr bwMode="auto">
            <a:xfrm>
              <a:off x="3116911" y="3596483"/>
              <a:ext cx="1676403" cy="982447"/>
            </a:xfrm>
            <a:prstGeom prst="straightConnector1">
              <a:avLst/>
            </a:prstGeom>
            <a:solidFill>
              <a:srgbClr val="D64B00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AF10DF4-2EC8-6146-A302-647E31180450}"/>
                </a:ext>
              </a:extLst>
            </p:cNvPr>
            <p:cNvCxnSpPr>
              <a:cxnSpLocks/>
              <a:endCxn id="72" idx="2"/>
            </p:cNvCxnSpPr>
            <p:nvPr/>
          </p:nvCxnSpPr>
          <p:spPr bwMode="auto">
            <a:xfrm flipV="1">
              <a:off x="3116911" y="2342646"/>
              <a:ext cx="1676403" cy="1234068"/>
            </a:xfrm>
            <a:prstGeom prst="straightConnector1">
              <a:avLst/>
            </a:prstGeom>
            <a:solidFill>
              <a:srgbClr val="D64B00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5AAE806-F705-3E48-8FF1-5AC713424C05}"/>
                </a:ext>
              </a:extLst>
            </p:cNvPr>
            <p:cNvCxnSpPr>
              <a:cxnSpLocks/>
              <a:endCxn id="70" idx="2"/>
            </p:cNvCxnSpPr>
            <p:nvPr/>
          </p:nvCxnSpPr>
          <p:spPr bwMode="auto">
            <a:xfrm>
              <a:off x="1040803" y="2712244"/>
              <a:ext cx="1161711" cy="884239"/>
            </a:xfrm>
            <a:prstGeom prst="straightConnector1">
              <a:avLst/>
            </a:prstGeom>
            <a:solidFill>
              <a:srgbClr val="D64B00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3E240F6-E3DF-5C45-8B96-E69155A5F7A2}"/>
                </a:ext>
              </a:extLst>
            </p:cNvPr>
            <p:cNvCxnSpPr>
              <a:cxnSpLocks/>
              <a:stCxn id="72" idx="6"/>
            </p:cNvCxnSpPr>
            <p:nvPr/>
          </p:nvCxnSpPr>
          <p:spPr bwMode="auto">
            <a:xfrm flipV="1">
              <a:off x="5707713" y="2301082"/>
              <a:ext cx="1447799" cy="41564"/>
            </a:xfrm>
            <a:prstGeom prst="straightConnector1">
              <a:avLst/>
            </a:prstGeom>
            <a:solidFill>
              <a:srgbClr val="D64B00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9E3035F-65D4-4C49-8169-1F6BD3C201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07714" y="2624371"/>
              <a:ext cx="1581709" cy="1918084"/>
            </a:xfrm>
            <a:prstGeom prst="straightConnector1">
              <a:avLst/>
            </a:prstGeom>
            <a:solidFill>
              <a:srgbClr val="D64B00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03D4487-395C-274C-9144-5A6B0D37F450}"/>
                </a:ext>
              </a:extLst>
            </p:cNvPr>
            <p:cNvCxnSpPr>
              <a:cxnSpLocks/>
              <a:stCxn id="71" idx="6"/>
            </p:cNvCxnSpPr>
            <p:nvPr/>
          </p:nvCxnSpPr>
          <p:spPr bwMode="auto">
            <a:xfrm>
              <a:off x="5707714" y="457200"/>
              <a:ext cx="1581709" cy="1520592"/>
            </a:xfrm>
            <a:prstGeom prst="straightConnector1">
              <a:avLst/>
            </a:prstGeom>
            <a:solidFill>
              <a:srgbClr val="D64B00"/>
            </a:solidFill>
            <a:ln w="9525" cap="flat" cmpd="sng" algn="ctr">
              <a:solidFill>
                <a:srgbClr val="081F5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3" name="TextBox 54">
              <a:extLst>
                <a:ext uri="{FF2B5EF4-FFF2-40B4-BE49-F238E27FC236}">
                  <a16:creationId xmlns:a16="http://schemas.microsoft.com/office/drawing/2014/main" id="{A60124AD-085D-1840-80EC-0B425389BEC2}"/>
                </a:ext>
              </a:extLst>
            </p:cNvPr>
            <p:cNvSpPr txBox="1"/>
            <p:nvPr/>
          </p:nvSpPr>
          <p:spPr>
            <a:xfrm>
              <a:off x="1582523" y="1623669"/>
              <a:ext cx="909428" cy="54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81F5B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2H</a:t>
              </a:r>
              <a:endPara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55">
              <a:extLst>
                <a:ext uri="{FF2B5EF4-FFF2-40B4-BE49-F238E27FC236}">
                  <a16:creationId xmlns:a16="http://schemas.microsoft.com/office/drawing/2014/main" id="{A34650AB-E37B-7143-9585-10CABA714142}"/>
                </a:ext>
              </a:extLst>
            </p:cNvPr>
            <p:cNvSpPr txBox="1"/>
            <p:nvPr/>
          </p:nvSpPr>
          <p:spPr>
            <a:xfrm>
              <a:off x="1181632" y="3170981"/>
              <a:ext cx="1020879" cy="54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81F5B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3H</a:t>
              </a:r>
              <a:endPara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TextBox 56">
              <a:extLst>
                <a:ext uri="{FF2B5EF4-FFF2-40B4-BE49-F238E27FC236}">
                  <a16:creationId xmlns:a16="http://schemas.microsoft.com/office/drawing/2014/main" id="{6B985984-A40E-B245-AA8C-5B1DFC7FBE64}"/>
                </a:ext>
              </a:extLst>
            </p:cNvPr>
            <p:cNvSpPr txBox="1"/>
            <p:nvPr/>
          </p:nvSpPr>
          <p:spPr>
            <a:xfrm>
              <a:off x="3718437" y="1325445"/>
              <a:ext cx="1074873" cy="54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81F5B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1H</a:t>
              </a:r>
              <a:endPara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57">
              <a:extLst>
                <a:ext uri="{FF2B5EF4-FFF2-40B4-BE49-F238E27FC236}">
                  <a16:creationId xmlns:a16="http://schemas.microsoft.com/office/drawing/2014/main" id="{B8E97382-30C6-5F4C-A5DA-0DD257957B30}"/>
                </a:ext>
              </a:extLst>
            </p:cNvPr>
            <p:cNvSpPr txBox="1"/>
            <p:nvPr/>
          </p:nvSpPr>
          <p:spPr>
            <a:xfrm>
              <a:off x="3712084" y="457201"/>
              <a:ext cx="957318" cy="54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81F5B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2H</a:t>
              </a:r>
              <a:endPara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58">
              <a:extLst>
                <a:ext uri="{FF2B5EF4-FFF2-40B4-BE49-F238E27FC236}">
                  <a16:creationId xmlns:a16="http://schemas.microsoft.com/office/drawing/2014/main" id="{6CFC44AE-9904-9C46-B58E-45A2EE988DAA}"/>
                </a:ext>
              </a:extLst>
            </p:cNvPr>
            <p:cNvSpPr txBox="1"/>
            <p:nvPr/>
          </p:nvSpPr>
          <p:spPr>
            <a:xfrm>
              <a:off x="3704583" y="2531745"/>
              <a:ext cx="1088726" cy="54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81F5B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1H</a:t>
              </a:r>
              <a:endPara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59">
              <a:extLst>
                <a:ext uri="{FF2B5EF4-FFF2-40B4-BE49-F238E27FC236}">
                  <a16:creationId xmlns:a16="http://schemas.microsoft.com/office/drawing/2014/main" id="{B156A9B6-B1E1-A24E-AE29-CA6B2D1C02F4}"/>
                </a:ext>
              </a:extLst>
            </p:cNvPr>
            <p:cNvSpPr txBox="1"/>
            <p:nvPr/>
          </p:nvSpPr>
          <p:spPr>
            <a:xfrm>
              <a:off x="3704581" y="3633803"/>
              <a:ext cx="1000959" cy="54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 dirty="0">
                  <a:solidFill>
                    <a:srgbClr val="081F5B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2H</a:t>
              </a:r>
              <a:endPara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Box 60">
              <a:extLst>
                <a:ext uri="{FF2B5EF4-FFF2-40B4-BE49-F238E27FC236}">
                  <a16:creationId xmlns:a16="http://schemas.microsoft.com/office/drawing/2014/main" id="{B26C275B-3F0E-6049-AA8A-8B0F68F15EAF}"/>
                </a:ext>
              </a:extLst>
            </p:cNvPr>
            <p:cNvSpPr txBox="1"/>
            <p:nvPr/>
          </p:nvSpPr>
          <p:spPr>
            <a:xfrm>
              <a:off x="6462796" y="769046"/>
              <a:ext cx="1241135" cy="54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81F5B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3H</a:t>
              </a:r>
              <a:endPara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61">
              <a:extLst>
                <a:ext uri="{FF2B5EF4-FFF2-40B4-BE49-F238E27FC236}">
                  <a16:creationId xmlns:a16="http://schemas.microsoft.com/office/drawing/2014/main" id="{B27EC1C9-734F-CC45-9210-B81B057EA5EF}"/>
                </a:ext>
              </a:extLst>
            </p:cNvPr>
            <p:cNvSpPr txBox="1"/>
            <p:nvPr/>
          </p:nvSpPr>
          <p:spPr>
            <a:xfrm>
              <a:off x="6462796" y="2309501"/>
              <a:ext cx="914400" cy="54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81F5B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2H</a:t>
              </a:r>
              <a:endPara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TextBox 62">
              <a:extLst>
                <a:ext uri="{FF2B5EF4-FFF2-40B4-BE49-F238E27FC236}">
                  <a16:creationId xmlns:a16="http://schemas.microsoft.com/office/drawing/2014/main" id="{04748670-5CAC-6443-8F62-E6BF2D087708}"/>
                </a:ext>
              </a:extLst>
            </p:cNvPr>
            <p:cNvSpPr txBox="1"/>
            <p:nvPr/>
          </p:nvSpPr>
          <p:spPr>
            <a:xfrm>
              <a:off x="6692536" y="3274595"/>
              <a:ext cx="1011395" cy="54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1200">
                  <a:solidFill>
                    <a:srgbClr val="081F5B"/>
                  </a:solidFill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3H</a:t>
              </a:r>
              <a:endPara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92" name="Picture 91" descr="Baltimore City Employee United Way Campaign - United Way of Central Maryland">
              <a:extLst>
                <a:ext uri="{FF2B5EF4-FFF2-40B4-BE49-F238E27FC236}">
                  <a16:creationId xmlns:a16="http://schemas.microsoft.com/office/drawing/2014/main" id="{795526B0-8817-4A46-9A73-A1ED5A0EE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1709425"/>
              <a:ext cx="1241135" cy="119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92" descr="Lucktastic Destination Freedom: Washington DC">
              <a:extLst>
                <a:ext uri="{FF2B5EF4-FFF2-40B4-BE49-F238E27FC236}">
                  <a16:creationId xmlns:a16="http://schemas.microsoft.com/office/drawing/2014/main" id="{532F4170-EDAF-8F4C-A032-1A2A7D236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38257"/>
              <a:ext cx="1161711" cy="1161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 descr="Red Bicycle Design - Free Clip Art | Bike silhouette, Bicycle, Red bicycles">
              <a:extLst>
                <a:ext uri="{FF2B5EF4-FFF2-40B4-BE49-F238E27FC236}">
                  <a16:creationId xmlns:a16="http://schemas.microsoft.com/office/drawing/2014/main" id="{D8974652-A460-7B4B-AA97-D8C1089B6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738874">
              <a:off x="966782" y="1032133"/>
              <a:ext cx="749300" cy="483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420384-46AD-7909-72BA-62B588C9D510}"/>
                  </a:ext>
                </a:extLst>
              </p14:cNvPr>
              <p14:cNvContentPartPr/>
              <p14:nvPr/>
            </p14:nvContentPartPr>
            <p14:xfrm>
              <a:off x="7478896" y="2585890"/>
              <a:ext cx="199800" cy="50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420384-46AD-7909-72BA-62B588C9D5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3416" y="2570410"/>
                <a:ext cx="23040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6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C8FC0A5-70D0-8E42-A2D2-F21AE8261B1D}"/>
              </a:ext>
            </a:extLst>
          </p:cNvPr>
          <p:cNvSpPr txBox="1">
            <a:spLocks/>
          </p:cNvSpPr>
          <p:nvPr/>
        </p:nvSpPr>
        <p:spPr>
          <a:xfrm>
            <a:off x="457200" y="152402"/>
            <a:ext cx="8229600" cy="579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kern="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analytical solution</a:t>
            </a:r>
            <a:endParaRPr lang="en-US" kern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C6EA39-8EDA-8B4C-A0B0-D7E0C3D7A7CA}"/>
              </a:ext>
            </a:extLst>
          </p:cNvPr>
          <p:cNvGrpSpPr/>
          <p:nvPr/>
        </p:nvGrpSpPr>
        <p:grpSpPr>
          <a:xfrm>
            <a:off x="685800" y="1376113"/>
            <a:ext cx="3581400" cy="2048768"/>
            <a:chOff x="381000" y="1127919"/>
            <a:chExt cx="8327735" cy="503612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46F0B3-A4B5-8846-9C09-E7CC2D47C9CC}"/>
                </a:ext>
              </a:extLst>
            </p:cNvPr>
            <p:cNvSpPr/>
            <p:nvPr/>
          </p:nvSpPr>
          <p:spPr bwMode="auto">
            <a:xfrm>
              <a:off x="2583513" y="1828800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D5BABC-2EEE-9B44-B0BE-D4488A47778A}"/>
                </a:ext>
              </a:extLst>
            </p:cNvPr>
            <p:cNvSpPr/>
            <p:nvPr/>
          </p:nvSpPr>
          <p:spPr bwMode="auto">
            <a:xfrm>
              <a:off x="2583513" y="4267200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12DF14-5E6C-FC49-A37D-683BB0E1FDD6}"/>
                </a:ext>
              </a:extLst>
            </p:cNvPr>
            <p:cNvSpPr/>
            <p:nvPr/>
          </p:nvSpPr>
          <p:spPr bwMode="auto">
            <a:xfrm>
              <a:off x="5174315" y="1127919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B1AF13-D454-C34E-9921-6442FB6A6EF5}"/>
                </a:ext>
              </a:extLst>
            </p:cNvPr>
            <p:cNvSpPr/>
            <p:nvPr/>
          </p:nvSpPr>
          <p:spPr bwMode="auto">
            <a:xfrm>
              <a:off x="5174315" y="3013364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C4E94C-1B6E-E146-92AA-E0F33DE5F84B}"/>
                </a:ext>
              </a:extLst>
            </p:cNvPr>
            <p:cNvSpPr/>
            <p:nvPr/>
          </p:nvSpPr>
          <p:spPr bwMode="auto">
            <a:xfrm>
              <a:off x="5174315" y="5249646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628D21-D543-9E4F-9069-3CDDC6A875F4}"/>
                </a:ext>
              </a:extLst>
            </p:cNvPr>
            <p:cNvCxnSpPr>
              <a:cxnSpLocks/>
              <a:endCxn id="8" idx="2"/>
            </p:cNvCxnSpPr>
            <p:nvPr/>
          </p:nvCxnSpPr>
          <p:spPr bwMode="auto">
            <a:xfrm flipV="1">
              <a:off x="1306602" y="2286000"/>
              <a:ext cx="1276911" cy="8197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83ED30-07BF-9F48-9DFC-244231F9A984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 bwMode="auto">
            <a:xfrm flipV="1">
              <a:off x="3497913" y="1585119"/>
              <a:ext cx="1676402" cy="700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3A2199-AC13-4743-A8AE-E51FD6875202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 bwMode="auto">
            <a:xfrm>
              <a:off x="3497913" y="2286000"/>
              <a:ext cx="1676402" cy="118456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2242B4-9487-214A-B80A-68B3CF1F8FD8}"/>
                </a:ext>
              </a:extLst>
            </p:cNvPr>
            <p:cNvCxnSpPr>
              <a:cxnSpLocks/>
              <a:endCxn id="12" idx="2"/>
            </p:cNvCxnSpPr>
            <p:nvPr/>
          </p:nvCxnSpPr>
          <p:spPr bwMode="auto">
            <a:xfrm>
              <a:off x="3497913" y="4724400"/>
              <a:ext cx="1676402" cy="9824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300BD2-CEE7-5B48-8A0E-935B0A19F55D}"/>
                </a:ext>
              </a:extLst>
            </p:cNvPr>
            <p:cNvCxnSpPr>
              <a:cxnSpLocks/>
              <a:endCxn id="11" idx="2"/>
            </p:cNvCxnSpPr>
            <p:nvPr/>
          </p:nvCxnSpPr>
          <p:spPr bwMode="auto">
            <a:xfrm flipV="1">
              <a:off x="3497913" y="3470564"/>
              <a:ext cx="1676402" cy="12340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E80F17-3536-0C42-93F8-F824F37ABF30}"/>
                </a:ext>
              </a:extLst>
            </p:cNvPr>
            <p:cNvCxnSpPr>
              <a:cxnSpLocks/>
              <a:endCxn id="9" idx="2"/>
            </p:cNvCxnSpPr>
            <p:nvPr/>
          </p:nvCxnSpPr>
          <p:spPr bwMode="auto">
            <a:xfrm>
              <a:off x="1421802" y="3840162"/>
              <a:ext cx="1161711" cy="8842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4700737-1EDC-714C-B42A-978F8DC13D34}"/>
                </a:ext>
              </a:extLst>
            </p:cNvPr>
            <p:cNvCxnSpPr>
              <a:cxnSpLocks/>
              <a:stCxn id="11" idx="6"/>
            </p:cNvCxnSpPr>
            <p:nvPr/>
          </p:nvCxnSpPr>
          <p:spPr bwMode="auto">
            <a:xfrm flipV="1">
              <a:off x="6088715" y="3429000"/>
              <a:ext cx="1447798" cy="4156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E4C53AF-CCFE-8343-A9E4-66ED9C3042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8715" y="3752289"/>
              <a:ext cx="1581709" cy="19180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5C47C1F-1222-614A-8ACC-4AC56B22EA6E}"/>
                </a:ext>
              </a:extLst>
            </p:cNvPr>
            <p:cNvCxnSpPr>
              <a:cxnSpLocks/>
              <a:stCxn id="10" idx="6"/>
            </p:cNvCxnSpPr>
            <p:nvPr/>
          </p:nvCxnSpPr>
          <p:spPr bwMode="auto">
            <a:xfrm>
              <a:off x="6088715" y="1585119"/>
              <a:ext cx="1581709" cy="15205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5659EF-3B57-B545-9A12-444BAE726997}"/>
                </a:ext>
              </a:extLst>
            </p:cNvPr>
            <p:cNvSpPr txBox="1"/>
            <p:nvPr/>
          </p:nvSpPr>
          <p:spPr>
            <a:xfrm>
              <a:off x="1963523" y="2751586"/>
              <a:ext cx="1063115" cy="6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9B21D3-D760-534D-A495-176B0E541F09}"/>
                </a:ext>
              </a:extLst>
            </p:cNvPr>
            <p:cNvSpPr txBox="1"/>
            <p:nvPr/>
          </p:nvSpPr>
          <p:spPr>
            <a:xfrm>
              <a:off x="1562630" y="4298895"/>
              <a:ext cx="1063115" cy="6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3F9BA2-1217-3048-B83C-D853DB7C8272}"/>
                </a:ext>
              </a:extLst>
            </p:cNvPr>
            <p:cNvSpPr txBox="1"/>
            <p:nvPr/>
          </p:nvSpPr>
          <p:spPr>
            <a:xfrm>
              <a:off x="4099438" y="2453362"/>
              <a:ext cx="1063115" cy="6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40BB17-8987-354F-AC8F-FE0FD51539E0}"/>
                </a:ext>
              </a:extLst>
            </p:cNvPr>
            <p:cNvSpPr txBox="1"/>
            <p:nvPr/>
          </p:nvSpPr>
          <p:spPr>
            <a:xfrm>
              <a:off x="4093083" y="1585118"/>
              <a:ext cx="1081231" cy="6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6C2FF6-5DAE-C741-9417-5529E28D6639}"/>
                </a:ext>
              </a:extLst>
            </p:cNvPr>
            <p:cNvSpPr txBox="1"/>
            <p:nvPr/>
          </p:nvSpPr>
          <p:spPr>
            <a:xfrm>
              <a:off x="4085584" y="3659662"/>
              <a:ext cx="850492" cy="6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1H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E18061-E112-2349-B08D-9D66978B65F7}"/>
                </a:ext>
              </a:extLst>
            </p:cNvPr>
            <p:cNvSpPr txBox="1"/>
            <p:nvPr/>
          </p:nvSpPr>
          <p:spPr>
            <a:xfrm>
              <a:off x="4085584" y="4761723"/>
              <a:ext cx="1063115" cy="6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8EAD8-92FF-9742-8DE1-9312DE27930F}"/>
                </a:ext>
              </a:extLst>
            </p:cNvPr>
            <p:cNvSpPr txBox="1"/>
            <p:nvPr/>
          </p:nvSpPr>
          <p:spPr>
            <a:xfrm>
              <a:off x="6843793" y="1896965"/>
              <a:ext cx="1241136" cy="6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54837D-9D63-3747-B169-A38F108B13A1}"/>
                </a:ext>
              </a:extLst>
            </p:cNvPr>
            <p:cNvSpPr txBox="1"/>
            <p:nvPr/>
          </p:nvSpPr>
          <p:spPr>
            <a:xfrm>
              <a:off x="6843793" y="3437418"/>
              <a:ext cx="914398" cy="6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F3FD96-037C-DF42-B1C3-7B583D3769C8}"/>
                </a:ext>
              </a:extLst>
            </p:cNvPr>
            <p:cNvSpPr txBox="1"/>
            <p:nvPr/>
          </p:nvSpPr>
          <p:spPr>
            <a:xfrm>
              <a:off x="7073535" y="4402512"/>
              <a:ext cx="1063115" cy="6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pic>
          <p:nvPicPr>
            <p:cNvPr id="31" name="Picture 8" descr="Baltimore City Employee United Way Campaign - United Way of Central Maryland">
              <a:extLst>
                <a:ext uri="{FF2B5EF4-FFF2-40B4-BE49-F238E27FC236}">
                  <a16:creationId xmlns:a16="http://schemas.microsoft.com/office/drawing/2014/main" id="{9D7E63BA-BB92-5046-8F83-AA929883B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2837343"/>
              <a:ext cx="1241135" cy="119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4" descr="Lucktastic Destination Freedom: Washington DC">
              <a:extLst>
                <a:ext uri="{FF2B5EF4-FFF2-40B4-BE49-F238E27FC236}">
                  <a16:creationId xmlns:a16="http://schemas.microsoft.com/office/drawing/2014/main" id="{79EA7B73-DB4D-F742-8A20-3FCBDCA00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866173"/>
              <a:ext cx="1161711" cy="1161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6" descr="Red Bicycle Design - Free Clip Art | Bike silhouette, Bicycle, Red bicycles">
              <a:extLst>
                <a:ext uri="{FF2B5EF4-FFF2-40B4-BE49-F238E27FC236}">
                  <a16:creationId xmlns:a16="http://schemas.microsoft.com/office/drawing/2014/main" id="{C66359EC-C267-9E4E-8D2F-25961A6DE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738874">
              <a:off x="1347784" y="2160049"/>
              <a:ext cx="749300" cy="483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2BF370-1CD8-C04C-93FC-1C2C01E390AE}"/>
                  </a:ext>
                </a:extLst>
              </p:cNvPr>
              <p:cNvSpPr txBox="1"/>
              <p:nvPr/>
            </p:nvSpPr>
            <p:spPr>
              <a:xfrm>
                <a:off x="4535473" y="1081483"/>
                <a:ext cx="5773704" cy="198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u="sng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D</a:t>
                </a:r>
                <a:r>
                  <a:rPr lang="en-US" sz="2400" u="sng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ecision variables (9 total):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𝐷𝐶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 :   1 if go from DC to A, 0 otherwise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𝐷𝐶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 :   1 if go from DC to B, 0 otherwise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etc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…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2BF370-1CD8-C04C-93FC-1C2C01E39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73" y="1081483"/>
                <a:ext cx="5773704" cy="1983620"/>
              </a:xfrm>
              <a:prstGeom prst="rect">
                <a:avLst/>
              </a:prstGeom>
              <a:blipFill>
                <a:blip r:embed="rId6"/>
                <a:stretch>
                  <a:fillRect l="-1758" b="-4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FCD252-60E5-EB49-B02F-EE571A1F5A9E}"/>
                  </a:ext>
                </a:extLst>
              </p:cNvPr>
              <p:cNvSpPr txBox="1"/>
              <p:nvPr/>
            </p:nvSpPr>
            <p:spPr>
              <a:xfrm>
                <a:off x="457200" y="3778065"/>
                <a:ext cx="8382003" cy="97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u="sng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O</a:t>
                </a:r>
                <a:r>
                  <a:rPr lang="en-US" sz="2400" u="sng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bjective function: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𝑀𝑖𝑛𝑖𝑚𝑖𝑧𝑒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 2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𝐷𝐶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𝐴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 + 3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𝐷𝐶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𝐵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Wingdings" pitchFamily="2" charset="2"/>
                      </a:rPr>
                      <m:t>+ 2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𝐴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𝐴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𝐵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+ 2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𝐵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3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𝐶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𝐵𝐴𝐿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𝐷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𝐵𝐴𝐿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+ 3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𝐸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𝐵𝐴𝐿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FCD252-60E5-EB49-B02F-EE571A1F5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78065"/>
                <a:ext cx="8382003" cy="976870"/>
              </a:xfrm>
              <a:prstGeom prst="rect">
                <a:avLst/>
              </a:prstGeom>
              <a:blipFill>
                <a:blip r:embed="rId7"/>
                <a:stretch>
                  <a:fillRect l="-1212"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6A0B16-E620-4945-9BB2-E04DE7599538}"/>
                  </a:ext>
                </a:extLst>
              </p:cNvPr>
              <p:cNvSpPr txBox="1"/>
              <p:nvPr/>
            </p:nvSpPr>
            <p:spPr>
              <a:xfrm>
                <a:off x="457200" y="5015539"/>
                <a:ext cx="8912567" cy="142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u="sng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C</a:t>
                </a:r>
                <a:r>
                  <a:rPr lang="en-US" sz="2400" u="sng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onstraints (~10 total):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𝐷𝐶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𝐴</m:t>
                        </m:r>
                      </m:sub>
                    </m:sSub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𝐷𝐶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=1</m:t>
                    </m:r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;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  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𝐴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𝐶</m:t>
                        </m:r>
                      </m:sub>
                    </m:sSub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𝐴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𝐵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𝐵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𝐸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=1</m:t>
                    </m:r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itchFamily="2" charset="2"/>
                      </a:rPr>
                      <m:t>;    </m:t>
                    </m:r>
                  </m:oMath>
                </a14:m>
                <a:r>
                  <a:rPr lang="en-US" sz="16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etc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… </a:t>
                </a:r>
              </a:p>
              <a:p>
                <a:pPr>
                  <a:lnSpc>
                    <a:spcPct val="150000"/>
                  </a:lnSpc>
                </a:pPr>
                <a:endParaRPr lang="en-US" sz="2000" u="sng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6A0B16-E620-4945-9BB2-E04DE7599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15539"/>
                <a:ext cx="8912567" cy="1429622"/>
              </a:xfrm>
              <a:prstGeom prst="rect">
                <a:avLst/>
              </a:prstGeom>
              <a:blipFill>
                <a:blip r:embed="rId8"/>
                <a:stretch>
                  <a:fillRect l="-1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994907-52C5-4429-1307-DDB3CBDBE468}"/>
                  </a:ext>
                </a:extLst>
              </p14:cNvPr>
              <p14:cNvContentPartPr/>
              <p14:nvPr/>
            </p14:nvContentPartPr>
            <p14:xfrm>
              <a:off x="4290376" y="1775170"/>
              <a:ext cx="192600" cy="1596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994907-52C5-4429-1307-DDB3CBDBE4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4896" y="1760050"/>
                <a:ext cx="223200" cy="162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05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F388A-59AA-684D-AAF2-37950992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vs Math</a:t>
            </a:r>
          </a:p>
        </p:txBody>
      </p:sp>
      <p:pic>
        <p:nvPicPr>
          <p:cNvPr id="1026" name="Picture 2" descr="Human vs. Google in High-Quality Translation Contest - Expert Translation  Services">
            <a:extLst>
              <a:ext uri="{FF2B5EF4-FFF2-40B4-BE49-F238E27FC236}">
                <a16:creationId xmlns:a16="http://schemas.microsoft.com/office/drawing/2014/main" id="{9D953E22-3DD1-094B-B92F-2B993E619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AB00FE-9C58-844F-B65F-1E607013AA93}"/>
              </a:ext>
            </a:extLst>
          </p:cNvPr>
          <p:cNvSpPr txBox="1"/>
          <p:nvPr/>
        </p:nvSpPr>
        <p:spPr>
          <a:xfrm>
            <a:off x="228600" y="5120342"/>
            <a:ext cx="891539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Some simple problems can be solved by enumeration (“eyeballing”). </a:t>
            </a:r>
            <a:b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Most </a:t>
            </a:r>
            <a:r>
              <a:rPr lang="en-US" sz="20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real-world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optimization problems need math/software to find the optimum.</a:t>
            </a:r>
            <a:endParaRPr 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92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T-Shirt Trove Exercise</a:t>
            </a:r>
          </a:p>
        </p:txBody>
      </p:sp>
      <p:pic>
        <p:nvPicPr>
          <p:cNvPr id="28674" name="Picture 2" descr="Photosynthesis Vintage Inspired T-shirt | SOLID THREADS">
            <a:extLst>
              <a:ext uri="{FF2B5EF4-FFF2-40B4-BE49-F238E27FC236}">
                <a16:creationId xmlns:a16="http://schemas.microsoft.com/office/drawing/2014/main" id="{1CA01AF1-4D87-F740-B60B-75495E4E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0574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edgehogs Can't Share on Mens T-Shirt">
            <a:extLst>
              <a:ext uri="{FF2B5EF4-FFF2-40B4-BE49-F238E27FC236}">
                <a16:creationId xmlns:a16="http://schemas.microsoft.com/office/drawing/2014/main" id="{51AF262A-2163-2441-BE68-9CDB04C7B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3" y="1981200"/>
            <a:ext cx="366720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A66EE-2167-134B-A944-CBD5ECF9D6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1306" y="1981202"/>
            <a:ext cx="2650297" cy="26670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00CE3-9DD5-764D-974D-82D1209847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D50F5-DFEB-B541-8272-FDE6E44420C3}"/>
              </a:ext>
            </a:extLst>
          </p:cNvPr>
          <p:cNvSpPr txBox="1">
            <a:spLocks/>
          </p:cNvSpPr>
          <p:nvPr/>
        </p:nvSpPr>
        <p:spPr>
          <a:xfrm>
            <a:off x="304800" y="5378450"/>
            <a:ext cx="8683645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400" b="0" kern="0" dirty="0"/>
              <a:t>See “T-Shirt Trove </a:t>
            </a:r>
            <a:r>
              <a:rPr lang="en-US" sz="2400" b="0" kern="0" dirty="0" err="1"/>
              <a:t>Description.docx</a:t>
            </a:r>
            <a:r>
              <a:rPr lang="en-US" sz="2400" b="0" kern="0" dirty="0"/>
              <a:t>” for 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3483222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T-Shirt Trove: Part 1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185352"/>
              </p:ext>
            </p:extLst>
          </p:nvPr>
        </p:nvGraphicFramePr>
        <p:xfrm>
          <a:off x="1416795" y="2601487"/>
          <a:ext cx="6096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277596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541224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800490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10196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29238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5590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6482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2977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3C6CB-FA11-9047-9496-B8B0E0E0E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4A16DB-B57C-D245-91C8-A220FFE67AFD}"/>
              </a:ext>
            </a:extLst>
          </p:cNvPr>
          <p:cNvSpPr txBox="1">
            <a:spLocks/>
          </p:cNvSpPr>
          <p:nvPr/>
        </p:nvSpPr>
        <p:spPr>
          <a:xfrm>
            <a:off x="304800" y="5378450"/>
            <a:ext cx="8683645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400" kern="0" dirty="0"/>
              <a:t>What is the best price?</a:t>
            </a:r>
          </a:p>
        </p:txBody>
      </p:sp>
    </p:spTree>
    <p:extLst>
      <p:ext uri="{BB962C8B-B14F-4D97-AF65-F5344CB8AC3E}">
        <p14:creationId xmlns:p14="http://schemas.microsoft.com/office/powerpoint/2010/main" val="1888831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33" y="152402"/>
            <a:ext cx="8683645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Generalized Analytics Procedure (GAP)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33332" y="1676403"/>
            <a:ext cx="8683647" cy="4175367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Define Model in Words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Objective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Variables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Decision Variables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  <a:p>
            <a:pPr marL="284156" lvl="1" indent="0"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Formulate Model Mathematically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Decision Variables</a:t>
            </a:r>
          </a:p>
          <a:p>
            <a:pPr marL="284156" lvl="1" indent="0">
              <a:buNone/>
            </a:pPr>
            <a:r>
              <a:rPr lang="en-US" b="1" dirty="0"/>
              <a:t>R: </a:t>
            </a:r>
            <a:r>
              <a:rPr lang="en-US" dirty="0"/>
              <a:t>Define</a:t>
            </a:r>
            <a:r>
              <a:rPr lang="en-US" b="1" dirty="0"/>
              <a:t> </a:t>
            </a:r>
            <a:r>
              <a:rPr lang="en-US" dirty="0"/>
              <a:t>Random Variables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Define Objective Function in terms of Decision Variables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Constraints in terms of Decision Variables</a:t>
            </a:r>
          </a:p>
          <a:p>
            <a:pPr marL="284156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Solve for Optimal Solution</a:t>
            </a: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A5A1C-DE75-694E-9C9F-FC0D7C173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82845A69-3C40-2A4A-B805-85FE560D3F37}"/>
              </a:ext>
            </a:extLst>
          </p:cNvPr>
          <p:cNvSpPr>
            <a:spLocks noChangeAspect="1"/>
          </p:cNvSpPr>
          <p:nvPr/>
        </p:nvSpPr>
        <p:spPr bwMode="auto">
          <a:xfrm rot="2636491">
            <a:off x="2818908" y="2285507"/>
            <a:ext cx="365760" cy="365760"/>
          </a:xfrm>
          <a:prstGeom prst="plus">
            <a:avLst>
              <a:gd name="adj" fmla="val 4577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3D190608-27D8-5E47-BCD2-DB0E0785B24F}"/>
              </a:ext>
            </a:extLst>
          </p:cNvPr>
          <p:cNvSpPr>
            <a:spLocks noChangeAspect="1"/>
          </p:cNvSpPr>
          <p:nvPr/>
        </p:nvSpPr>
        <p:spPr bwMode="auto">
          <a:xfrm rot="2636491">
            <a:off x="3597132" y="4130532"/>
            <a:ext cx="365760" cy="365760"/>
          </a:xfrm>
          <a:prstGeom prst="plus">
            <a:avLst>
              <a:gd name="adj" fmla="val 4577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7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T-Shirt Trove: Part 1 GAP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332" y="1447800"/>
            <a:ext cx="8683647" cy="414081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Define Model in Words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Objective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Decision Variables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Formulate Model Mathematically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Decision Variables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Define Objective Function in terms of Decision Variables</a:t>
            </a:r>
          </a:p>
          <a:p>
            <a:pPr marL="284156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Constraints in terms of Decision Variables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1904226"/>
            <a:ext cx="283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(Maximize sales)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0761" y="2326594"/>
            <a:ext cx="283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(T-Shirt Price)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8762" y="3698194"/>
            <a:ext cx="199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(Price = p)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800" y="4517852"/>
            <a:ext cx="505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56" lvl="1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(Sales = Price * Quantity or S = p * 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D2A3-4B03-F84B-A12E-82A0292AAE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442CCEC2-DD04-A542-BA07-3AC7545459E2}"/>
              </a:ext>
            </a:extLst>
          </p:cNvPr>
          <p:cNvSpPr>
            <a:spLocks noChangeAspect="1"/>
          </p:cNvSpPr>
          <p:nvPr/>
        </p:nvSpPr>
        <p:spPr bwMode="auto">
          <a:xfrm rot="2636491">
            <a:off x="2818908" y="2880191"/>
            <a:ext cx="365760" cy="365760"/>
          </a:xfrm>
          <a:prstGeom prst="plus">
            <a:avLst>
              <a:gd name="adj" fmla="val 4577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1FE7F422-3C51-2B47-978A-99928DA78083}"/>
              </a:ext>
            </a:extLst>
          </p:cNvPr>
          <p:cNvSpPr>
            <a:spLocks noChangeAspect="1"/>
          </p:cNvSpPr>
          <p:nvPr/>
        </p:nvSpPr>
        <p:spPr bwMode="auto">
          <a:xfrm rot="2636491">
            <a:off x="7407132" y="5089991"/>
            <a:ext cx="365760" cy="365760"/>
          </a:xfrm>
          <a:prstGeom prst="plus">
            <a:avLst>
              <a:gd name="adj" fmla="val 4577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0" grpId="0"/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T-Shirt Trove: Part 1 Solution Method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90659" y="4747039"/>
            <a:ext cx="5522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Method: Enumeration</a:t>
            </a:r>
          </a:p>
          <a:p>
            <a:pPr lvl="1"/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Solution?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3C6CB-FA11-9047-9496-B8B0E0E0E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7B3380-E50B-434A-A836-F6EA6328D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524559"/>
              </p:ext>
            </p:extLst>
          </p:nvPr>
        </p:nvGraphicFramePr>
        <p:xfrm>
          <a:off x="1416795" y="2601487"/>
          <a:ext cx="6096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277596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541224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800490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10196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29238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5590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6482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2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111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T-Shirt Trove: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701784"/>
                  </p:ext>
                </p:extLst>
              </p:nvPr>
            </p:nvGraphicFramePr>
            <p:xfrm>
              <a:off x="1416795" y="1691425"/>
              <a:ext cx="6508005" cy="777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9335">
                      <a:extLst>
                        <a:ext uri="{9D8B030D-6E8A-4147-A177-3AD203B41FA5}">
                          <a16:colId xmlns:a16="http://schemas.microsoft.com/office/drawing/2014/main" val="1827759656"/>
                        </a:ext>
                      </a:extLst>
                    </a:gridCol>
                    <a:gridCol w="1900270">
                      <a:extLst>
                        <a:ext uri="{9D8B030D-6E8A-4147-A177-3AD203B41FA5}">
                          <a16:colId xmlns:a16="http://schemas.microsoft.com/office/drawing/2014/main" val="1554122444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1848004908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Price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Quantity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Sales?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6101961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100−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292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701784"/>
                  </p:ext>
                </p:extLst>
              </p:nvPr>
            </p:nvGraphicFramePr>
            <p:xfrm>
              <a:off x="1416795" y="1691425"/>
              <a:ext cx="6508005" cy="777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9335">
                      <a:extLst>
                        <a:ext uri="{9D8B030D-6E8A-4147-A177-3AD203B41FA5}">
                          <a16:colId xmlns:a16="http://schemas.microsoft.com/office/drawing/2014/main" val="1827759656"/>
                        </a:ext>
                      </a:extLst>
                    </a:gridCol>
                    <a:gridCol w="1900270">
                      <a:extLst>
                        <a:ext uri="{9D8B030D-6E8A-4147-A177-3AD203B41FA5}">
                          <a16:colId xmlns:a16="http://schemas.microsoft.com/office/drawing/2014/main" val="1554122444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1848004908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Price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Quantity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Sales?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610196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5" t="-103125" r="-201170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667" t="-103125" r="-129333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292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3C6CB-FA11-9047-9496-B8B0E0E0E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AAAF59-538F-A043-A11A-E385522D0D3E}"/>
              </a:ext>
            </a:extLst>
          </p:cNvPr>
          <p:cNvSpPr txBox="1">
            <a:spLocks/>
          </p:cNvSpPr>
          <p:nvPr/>
        </p:nvSpPr>
        <p:spPr>
          <a:xfrm>
            <a:off x="211127" y="1042187"/>
            <a:ext cx="8683645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400" kern="0" dirty="0"/>
              <a:t>What is the best price?</a:t>
            </a:r>
          </a:p>
        </p:txBody>
      </p:sp>
    </p:spTree>
    <p:extLst>
      <p:ext uri="{BB962C8B-B14F-4D97-AF65-F5344CB8AC3E}">
        <p14:creationId xmlns:p14="http://schemas.microsoft.com/office/powerpoint/2010/main" val="193969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 bwMode="auto">
          <a:xfrm>
            <a:off x="762000" y="3200400"/>
            <a:ext cx="807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FontTx/>
              <a:buAutoNum type="arabicPeriod"/>
            </a:pPr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GAP for optimization, Solver</a:t>
            </a:r>
            <a:endParaRPr lang="en-US" sz="20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Intro to Optimization; linear vs nonlinear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Optimization Example: Product Mix (Golf Bags)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189" indent="-457189">
              <a:buFontTx/>
              <a:buChar char="-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362200" y="1289841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1"/>
              </a:spcBef>
            </a:pPr>
            <a:r>
              <a:rPr lang="en-PH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pic>
        <p:nvPicPr>
          <p:cNvPr id="8194" name="Picture 2" descr="Baseball Game Strategy with PowerPoint Shapes - SlideModel">
            <a:extLst>
              <a:ext uri="{FF2B5EF4-FFF2-40B4-BE49-F238E27FC236}">
                <a16:creationId xmlns:a16="http://schemas.microsoft.com/office/drawing/2014/main" id="{CC85EF06-2C97-6C4A-9418-AE8B3EA0E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6" r="14166"/>
          <a:stretch/>
        </p:blipFill>
        <p:spPr bwMode="auto">
          <a:xfrm>
            <a:off x="4191000" y="838200"/>
            <a:ext cx="4191000" cy="23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164192-D93E-A326-46B3-3DE2C4D03C02}"/>
                  </a:ext>
                </a:extLst>
              </p14:cNvPr>
              <p14:cNvContentPartPr/>
              <p14:nvPr/>
            </p14:nvContentPartPr>
            <p14:xfrm>
              <a:off x="4583056" y="4439890"/>
              <a:ext cx="972000" cy="11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164192-D93E-A326-46B3-3DE2C4D03C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7936" y="4424410"/>
                <a:ext cx="10022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C202FE-DE68-4094-40E2-9451A05AF7D0}"/>
                  </a:ext>
                </a:extLst>
              </p14:cNvPr>
              <p14:cNvContentPartPr/>
              <p14:nvPr/>
            </p14:nvContentPartPr>
            <p14:xfrm>
              <a:off x="4732966" y="5342050"/>
              <a:ext cx="2536200" cy="79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C202FE-DE68-4094-40E2-9451A05AF7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7846" y="5326930"/>
                <a:ext cx="2566800" cy="1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51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T-Shirt Trove: Part 2 GAP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332" y="1600201"/>
            <a:ext cx="8683647" cy="4400554"/>
          </a:xfrm>
        </p:spPr>
        <p:txBody>
          <a:bodyPr>
            <a:normAutofit lnSpcReduction="10000"/>
          </a:bodyPr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Define Model in Words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Objective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Decision Variables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  <a:p>
            <a:pPr lvl="1"/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Formulate Model Mathematically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Decision Variables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Define Objective Function in terms of Decision Variables</a:t>
            </a:r>
          </a:p>
          <a:p>
            <a:pPr marL="284156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Constraints in terms of Decision Variables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1981200"/>
            <a:ext cx="283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(Maximize sales)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0761" y="2403568"/>
            <a:ext cx="283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(T-Shirt Price)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8762" y="4038600"/>
            <a:ext cx="199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(Price = 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4400" y="4800600"/>
                <a:ext cx="7848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156" lvl="1"/>
                <a:r>
                  <a:rPr lang="en-US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𝑆𝑎𝑙𝑒𝑠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𝑃𝑟𝑖𝑐𝑒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× 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𝑄𝑢𝑎𝑛𝑡𝑖𝑡𝑦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 </a:t>
                </a:r>
                <a:r>
                  <a:rPr lang="en-US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× (100−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800600"/>
                <a:ext cx="7848600" cy="461665"/>
              </a:xfrm>
              <a:prstGeom prst="rect">
                <a:avLst/>
              </a:prstGeom>
              <a:blipFill>
                <a:blip r:embed="rId2"/>
                <a:stretch>
                  <a:fillRect t="-1351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44D3D-4FF7-924E-A8A3-10F0803EB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9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T-Shirt Trove: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1416795" y="1691425"/>
              <a:ext cx="6508005" cy="777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9335">
                      <a:extLst>
                        <a:ext uri="{9D8B030D-6E8A-4147-A177-3AD203B41FA5}">
                          <a16:colId xmlns:a16="http://schemas.microsoft.com/office/drawing/2014/main" val="1827759656"/>
                        </a:ext>
                      </a:extLst>
                    </a:gridCol>
                    <a:gridCol w="1900270">
                      <a:extLst>
                        <a:ext uri="{9D8B030D-6E8A-4147-A177-3AD203B41FA5}">
                          <a16:colId xmlns:a16="http://schemas.microsoft.com/office/drawing/2014/main" val="1554122444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1848004908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Price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Quantity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Sales?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6101961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100−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× (100−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292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7833509"/>
                  </p:ext>
                </p:extLst>
              </p:nvPr>
            </p:nvGraphicFramePr>
            <p:xfrm>
              <a:off x="1416795" y="1691425"/>
              <a:ext cx="6508005" cy="777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9335">
                      <a:extLst>
                        <a:ext uri="{9D8B030D-6E8A-4147-A177-3AD203B41FA5}">
                          <a16:colId xmlns:a16="http://schemas.microsoft.com/office/drawing/2014/main" val="1827759656"/>
                        </a:ext>
                      </a:extLst>
                    </a:gridCol>
                    <a:gridCol w="1900270">
                      <a:extLst>
                        <a:ext uri="{9D8B030D-6E8A-4147-A177-3AD203B41FA5}">
                          <a16:colId xmlns:a16="http://schemas.microsoft.com/office/drawing/2014/main" val="1554122444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1848004908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Price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Quantity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Sales?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610196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5" t="-103125" r="-20117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667" t="-103125" r="-129333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708" t="-103125" r="-1042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292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3C6CB-FA11-9047-9496-B8B0E0E0E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E0B94FF-8201-184A-A0F6-B1E9B48B54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5826339"/>
                  </p:ext>
                </p:extLst>
              </p:nvPr>
            </p:nvGraphicFramePr>
            <p:xfrm>
              <a:off x="1416794" y="4114800"/>
              <a:ext cx="6508005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9335">
                      <a:extLst>
                        <a:ext uri="{9D8B030D-6E8A-4147-A177-3AD203B41FA5}">
                          <a16:colId xmlns:a16="http://schemas.microsoft.com/office/drawing/2014/main" val="1827759656"/>
                        </a:ext>
                      </a:extLst>
                    </a:gridCol>
                    <a:gridCol w="1900271">
                      <a:extLst>
                        <a:ext uri="{9D8B030D-6E8A-4147-A177-3AD203B41FA5}">
                          <a16:colId xmlns:a16="http://schemas.microsoft.com/office/drawing/2014/main" val="1554122444"/>
                        </a:ext>
                      </a:extLst>
                    </a:gridCol>
                    <a:gridCol w="2438399">
                      <a:extLst>
                        <a:ext uri="{9D8B030D-6E8A-4147-A177-3AD203B41FA5}">
                          <a16:colId xmlns:a16="http://schemas.microsoft.com/office/drawing/2014/main" val="1848004908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Price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Quantity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Sales?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6101961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=0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4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292387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=10</a:t>
                          </a:r>
                        </a:p>
                      </a:txBody>
                      <a:tcPr>
                        <a:solidFill>
                          <a:schemeClr val="accent4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595590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=20</a:t>
                          </a:r>
                        </a:p>
                      </a:txBody>
                      <a:tcPr>
                        <a:solidFill>
                          <a:schemeClr val="accent4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56482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accent4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E0B94FF-8201-184A-A0F6-B1E9B48B54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5826339"/>
                  </p:ext>
                </p:extLst>
              </p:nvPr>
            </p:nvGraphicFramePr>
            <p:xfrm>
              <a:off x="1416794" y="4114800"/>
              <a:ext cx="6508005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9335">
                      <a:extLst>
                        <a:ext uri="{9D8B030D-6E8A-4147-A177-3AD203B41FA5}">
                          <a16:colId xmlns:a16="http://schemas.microsoft.com/office/drawing/2014/main" val="1827759656"/>
                        </a:ext>
                      </a:extLst>
                    </a:gridCol>
                    <a:gridCol w="1900271">
                      <a:extLst>
                        <a:ext uri="{9D8B030D-6E8A-4147-A177-3AD203B41FA5}">
                          <a16:colId xmlns:a16="http://schemas.microsoft.com/office/drawing/2014/main" val="1554122444"/>
                        </a:ext>
                      </a:extLst>
                    </a:gridCol>
                    <a:gridCol w="2438399">
                      <a:extLst>
                        <a:ext uri="{9D8B030D-6E8A-4147-A177-3AD203B41FA5}">
                          <a16:colId xmlns:a16="http://schemas.microsoft.com/office/drawing/2014/main" val="1848004908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Price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Quantity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Sales?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6101961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85" t="-110000" r="-201170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292387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5" t="-217241" r="-201170" b="-2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5955904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5" t="-306667" r="-20117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56482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accent4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297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970E144-177D-EA42-9C4A-EB05D05B3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429000"/>
                <a:ext cx="7886700" cy="54927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092E78"/>
                    </a:solidFill>
                    <a:latin typeface="Calibri" panose="020F0502020204030204" pitchFamily="34" charset="0"/>
                    <a:ea typeface="MS PGothic" pitchFamily="34" charset="-128"/>
                    <a:cs typeface="Calibri" panose="020F0502020204030204" pitchFamily="34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000090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000090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000090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000090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81F5B"/>
                    </a:solidFill>
                    <a:latin typeface="NewsGoth Dm BT" pitchFamily="34" charset="0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81F5B"/>
                    </a:solidFill>
                    <a:latin typeface="NewsGoth Dm BT" pitchFamily="34" charset="0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81F5B"/>
                    </a:solidFill>
                    <a:latin typeface="NewsGoth Dm BT" pitchFamily="34" charset="0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81F5B"/>
                    </a:solidFill>
                    <a:latin typeface="NewsGoth Dm BT" pitchFamily="34" charset="0"/>
                  </a:defRPr>
                </a:lvl9pPr>
              </a:lstStyle>
              <a:p>
                <a:r>
                  <a:rPr lang="en-US" sz="2800" b="0" kern="0" dirty="0"/>
                  <a:t>Let’s try some values for price </a:t>
                </a:r>
                <a14:m>
                  <m:oMath xmlns:m="http://schemas.openxmlformats.org/officeDocument/2006/math">
                    <m:r>
                      <a:rPr lang="en-US" sz="2800" b="0" i="1" kern="0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b="0" kern="0" dirty="0"/>
                  <a:t>: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970E144-177D-EA42-9C4A-EB05D05B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7886700" cy="549275"/>
              </a:xfrm>
              <a:prstGeom prst="rect">
                <a:avLst/>
              </a:prstGeom>
              <a:blipFill>
                <a:blip r:embed="rId4"/>
                <a:stretch>
                  <a:fillRect t="-681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8AAAAF59-538F-A043-A11A-E385522D0D3E}"/>
              </a:ext>
            </a:extLst>
          </p:cNvPr>
          <p:cNvSpPr txBox="1">
            <a:spLocks/>
          </p:cNvSpPr>
          <p:nvPr/>
        </p:nvSpPr>
        <p:spPr>
          <a:xfrm>
            <a:off x="211127" y="1042187"/>
            <a:ext cx="8683645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400" kern="0" dirty="0"/>
              <a:t>What is the best price?</a:t>
            </a:r>
          </a:p>
        </p:txBody>
      </p:sp>
    </p:spTree>
    <p:extLst>
      <p:ext uri="{BB962C8B-B14F-4D97-AF65-F5344CB8AC3E}">
        <p14:creationId xmlns:p14="http://schemas.microsoft.com/office/powerpoint/2010/main" val="19081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T-Shirt Trove: Part 2 Solution Method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9313" y="5309836"/>
            <a:ext cx="4285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Solution: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Optimal Price is $50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 Method: Plotting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350" y="2548878"/>
            <a:ext cx="2846476" cy="2300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351" y="2931368"/>
            <a:ext cx="1228191" cy="2270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355" y="3310816"/>
            <a:ext cx="3423999" cy="2727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350" y="3735981"/>
            <a:ext cx="1744763" cy="3474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354" y="4226335"/>
            <a:ext cx="3072001" cy="3474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354" y="4716689"/>
            <a:ext cx="2384763" cy="34742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434707" y="1963431"/>
            <a:ext cx="395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Solve for Optimal Price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251F794-5CC3-5B41-A8E5-9A5E8018C7D3}"/>
              </a:ext>
            </a:extLst>
          </p:cNvPr>
          <p:cNvGraphicFramePr>
            <a:graphicFrameLocks/>
          </p:cNvGraphicFramePr>
          <p:nvPr/>
        </p:nvGraphicFramePr>
        <p:xfrm>
          <a:off x="152400" y="2204387"/>
          <a:ext cx="4020477" cy="287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63D9040-9029-C445-80B2-3FA32C5450B9}"/>
              </a:ext>
            </a:extLst>
          </p:cNvPr>
          <p:cNvSpPr txBox="1"/>
          <p:nvPr/>
        </p:nvSpPr>
        <p:spPr>
          <a:xfrm>
            <a:off x="1905000" y="1445756"/>
            <a:ext cx="158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of $50 </a:t>
            </a:r>
          </a:p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maximizes sales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9A1E0A-F87A-2F4C-9B05-87F7E4DB41BE}"/>
              </a:ext>
            </a:extLst>
          </p:cNvPr>
          <p:cNvCxnSpPr>
            <a:cxnSpLocks/>
          </p:cNvCxnSpPr>
          <p:nvPr/>
        </p:nvCxnSpPr>
        <p:spPr>
          <a:xfrm>
            <a:off x="2514600" y="2030531"/>
            <a:ext cx="0" cy="620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48692-7AC5-F04C-90CD-0113279C00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23D941-5119-8B48-82B4-7A921CB16D2F}"/>
              </a:ext>
            </a:extLst>
          </p:cNvPr>
          <p:cNvSpPr txBox="1"/>
          <p:nvPr/>
        </p:nvSpPr>
        <p:spPr>
          <a:xfrm>
            <a:off x="4343400" y="5309770"/>
            <a:ext cx="4285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Solution: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Optimal Price is $50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 Method: Calculus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5F1C8-EAFB-6143-88DB-3C2BD18CAD30}"/>
              </a:ext>
            </a:extLst>
          </p:cNvPr>
          <p:cNvSpPr/>
          <p:nvPr/>
        </p:nvSpPr>
        <p:spPr bwMode="auto">
          <a:xfrm>
            <a:off x="4706275" y="2425096"/>
            <a:ext cx="322925" cy="27565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77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1" grpId="0"/>
      <p:bldP spid="18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AB29-7342-BB4A-9EC2-166A5A91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Excel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0FD3A-FA27-D242-B0D5-EE0C238A1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method 3: Excel</a:t>
            </a:r>
          </a:p>
          <a:p>
            <a:pPr marL="284162" lvl="1" indent="0">
              <a:buNone/>
            </a:pPr>
            <a:r>
              <a:rPr lang="en-US" dirty="0"/>
              <a:t>Install Solver on your Excel: instructions are under the link below (Solver is free and available on PC/Mac)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1B79-2518-9B45-B182-D86FD488DB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E725-6D43-4B36-A212-66E9EE3266A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FDF1B4-A50C-1648-BFFD-6D154BC357E3}"/>
              </a:ext>
            </a:extLst>
          </p:cNvPr>
          <p:cNvSpPr/>
          <p:nvPr/>
        </p:nvSpPr>
        <p:spPr>
          <a:xfrm>
            <a:off x="609600" y="3013770"/>
            <a:ext cx="7619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err="1">
                <a:hlinkClick r:id="rId2"/>
              </a:rPr>
              <a:t>support.microsoft.com</a:t>
            </a:r>
            <a:r>
              <a:rPr lang="en-US" sz="1800" dirty="0">
                <a:hlinkClick r:id="rId2"/>
              </a:rPr>
              <a:t>/</a:t>
            </a:r>
            <a:r>
              <a:rPr lang="en-US" sz="1800" dirty="0" err="1">
                <a:hlinkClick r:id="rId2"/>
              </a:rPr>
              <a:t>en</a:t>
            </a:r>
            <a:r>
              <a:rPr lang="en-US" sz="1800" dirty="0">
                <a:hlinkClick r:id="rId2"/>
              </a:rPr>
              <a:t>-us/office/load-the-solver-add-in-in-excel-612926fc-d53b-46b4-872c-e24772f078ca#OfficeVersion=Windows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64332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C9E9B5-00C8-E34D-91F7-1C7581CF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T-Shirt trove part 2: Solution Method: Excel Solver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13FD3-7201-554F-A086-80A1E7014C0A}"/>
              </a:ext>
            </a:extLst>
          </p:cNvPr>
          <p:cNvSpPr txBox="1"/>
          <p:nvPr/>
        </p:nvSpPr>
        <p:spPr>
          <a:xfrm>
            <a:off x="6160716" y="1498937"/>
            <a:ext cx="1916484" cy="1015663"/>
          </a:xfrm>
          <a:prstGeom prst="wedgeRectCallout">
            <a:avLst>
              <a:gd name="adj1" fmla="val -129330"/>
              <a:gd name="adj2" fmla="val 140197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Decision variables (leave empty)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22140-5013-8841-A71F-FF3F6147D6FC}"/>
              </a:ext>
            </a:extLst>
          </p:cNvPr>
          <p:cNvSpPr txBox="1"/>
          <p:nvPr/>
        </p:nvSpPr>
        <p:spPr>
          <a:xfrm>
            <a:off x="6160716" y="5035351"/>
            <a:ext cx="1542789" cy="1015663"/>
          </a:xfrm>
          <a:prstGeom prst="wedgeRectCallout">
            <a:avLst>
              <a:gd name="adj1" fmla="val -146679"/>
              <a:gd name="adj2" fmla="val -74395"/>
            </a:avLst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Objective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function (Optimize!)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B7A87-1F37-8F43-B7E7-3A2426183453}"/>
              </a:ext>
            </a:extLst>
          </p:cNvPr>
          <p:cNvSpPr txBox="1"/>
          <p:nvPr/>
        </p:nvSpPr>
        <p:spPr>
          <a:xfrm>
            <a:off x="6160716" y="3240402"/>
            <a:ext cx="1840283" cy="1015663"/>
          </a:xfrm>
          <a:prstGeom prst="wedgeRectCallout">
            <a:avLst>
              <a:gd name="adj1" fmla="val -131099"/>
              <a:gd name="adj2" fmla="val 60033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Information supplied in problem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DB9BF7-C575-2740-9033-B696B39B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421307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6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340172-8321-C74A-975E-24E2DB32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43000"/>
            <a:ext cx="5581321" cy="4800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C9E9B5-00C8-E34D-91F7-1C7581CF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T-Shirt trove part 2: Solver menu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C94E-F3A1-0949-8AD3-8C35834447C2}"/>
              </a:ext>
            </a:extLst>
          </p:cNvPr>
          <p:cNvSpPr txBox="1"/>
          <p:nvPr/>
        </p:nvSpPr>
        <p:spPr>
          <a:xfrm>
            <a:off x="6724321" y="2743200"/>
            <a:ext cx="1916484" cy="707886"/>
          </a:xfrm>
          <a:prstGeom prst="wedgeRectCallout">
            <a:avLst>
              <a:gd name="adj1" fmla="val -207396"/>
              <a:gd name="adj2" fmla="val -70312"/>
            </a:avLst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Decision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244E2-90A8-5249-A0A1-B33D253F133C}"/>
              </a:ext>
            </a:extLst>
          </p:cNvPr>
          <p:cNvSpPr txBox="1"/>
          <p:nvPr/>
        </p:nvSpPr>
        <p:spPr>
          <a:xfrm>
            <a:off x="6739979" y="1676400"/>
            <a:ext cx="1916484" cy="707886"/>
          </a:xfrm>
          <a:prstGeom prst="wedgeRectCallout">
            <a:avLst>
              <a:gd name="adj1" fmla="val -163317"/>
              <a:gd name="adj2" fmla="val -17878"/>
            </a:avLst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Objective function (Max)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FB1B8-980B-F44A-800B-E86D3D0EAE63}"/>
              </a:ext>
            </a:extLst>
          </p:cNvPr>
          <p:cNvSpPr txBox="1"/>
          <p:nvPr/>
        </p:nvSpPr>
        <p:spPr>
          <a:xfrm>
            <a:off x="6724321" y="4070629"/>
            <a:ext cx="1916484" cy="707886"/>
          </a:xfrm>
          <a:prstGeom prst="wedgeRectCallout">
            <a:avLst>
              <a:gd name="adj1" fmla="val -209722"/>
              <a:gd name="adj2" fmla="val -20190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Constraints (none here)</a:t>
            </a:r>
          </a:p>
        </p:txBody>
      </p:sp>
    </p:spTree>
    <p:extLst>
      <p:ext uri="{BB962C8B-B14F-4D97-AF65-F5344CB8AC3E}">
        <p14:creationId xmlns:p14="http://schemas.microsoft.com/office/powerpoint/2010/main" val="3938748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C9E9B5-00C8-E34D-91F7-1C7581CF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T-Shirt trove part 2: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E1F2A-1D22-D148-8E3E-FAA354664923}"/>
              </a:ext>
            </a:extLst>
          </p:cNvPr>
          <p:cNvSpPr txBox="1"/>
          <p:nvPr/>
        </p:nvSpPr>
        <p:spPr>
          <a:xfrm>
            <a:off x="149313" y="5309836"/>
            <a:ext cx="4285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Solution: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Optimal Price is $50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 Method: Plotting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5A1902A-821B-E047-ADC4-A34E3FF46B01}"/>
              </a:ext>
            </a:extLst>
          </p:cNvPr>
          <p:cNvGraphicFramePr>
            <a:graphicFrameLocks/>
          </p:cNvGraphicFramePr>
          <p:nvPr/>
        </p:nvGraphicFramePr>
        <p:xfrm>
          <a:off x="152400" y="2204387"/>
          <a:ext cx="4020477" cy="287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38F4F4-2843-E746-B9DB-49E8E02CFF42}"/>
              </a:ext>
            </a:extLst>
          </p:cNvPr>
          <p:cNvSpPr txBox="1"/>
          <p:nvPr/>
        </p:nvSpPr>
        <p:spPr>
          <a:xfrm>
            <a:off x="1905000" y="1445756"/>
            <a:ext cx="158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of $50 </a:t>
            </a:r>
          </a:p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maximizes sales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DFA348-2196-7547-894F-43E464BAE73E}"/>
              </a:ext>
            </a:extLst>
          </p:cNvPr>
          <p:cNvCxnSpPr>
            <a:cxnSpLocks/>
          </p:cNvCxnSpPr>
          <p:nvPr/>
        </p:nvCxnSpPr>
        <p:spPr>
          <a:xfrm>
            <a:off x="2514600" y="2030531"/>
            <a:ext cx="0" cy="620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0F4C820-4E76-F24A-9B6C-48D6E82D3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73"/>
          <a:stretch/>
        </p:blipFill>
        <p:spPr>
          <a:xfrm>
            <a:off x="4953000" y="2744448"/>
            <a:ext cx="3540011" cy="2120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F8783B-83EB-4D40-8018-CCA1310BD05E}"/>
              </a:ext>
            </a:extLst>
          </p:cNvPr>
          <p:cNvSpPr txBox="1"/>
          <p:nvPr/>
        </p:nvSpPr>
        <p:spPr>
          <a:xfrm>
            <a:off x="7222384" y="1445756"/>
            <a:ext cx="158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of $50 </a:t>
            </a:r>
          </a:p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maximizes sales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BB175-9FE1-2F43-A456-420678EA0461}"/>
              </a:ext>
            </a:extLst>
          </p:cNvPr>
          <p:cNvCxnSpPr>
            <a:cxnSpLocks/>
          </p:cNvCxnSpPr>
          <p:nvPr/>
        </p:nvCxnSpPr>
        <p:spPr>
          <a:xfrm>
            <a:off x="7831984" y="2030531"/>
            <a:ext cx="0" cy="620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6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T-Shirt Trove: Part </a:t>
            </a:r>
            <a:r>
              <a:rPr lang="en-US" sz="4000" dirty="0"/>
              <a:t>3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9096216"/>
                  </p:ext>
                </p:extLst>
              </p:nvPr>
            </p:nvGraphicFramePr>
            <p:xfrm>
              <a:off x="1219200" y="1839781"/>
              <a:ext cx="6965205" cy="9085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9206">
                      <a:extLst>
                        <a:ext uri="{9D8B030D-6E8A-4147-A177-3AD203B41FA5}">
                          <a16:colId xmlns:a16="http://schemas.microsoft.com/office/drawing/2014/main" val="1827759656"/>
                        </a:ext>
                      </a:extLst>
                    </a:gridCol>
                    <a:gridCol w="1375624">
                      <a:extLst>
                        <a:ext uri="{9D8B030D-6E8A-4147-A177-3AD203B41FA5}">
                          <a16:colId xmlns:a16="http://schemas.microsoft.com/office/drawing/2014/main" val="3407023168"/>
                        </a:ext>
                      </a:extLst>
                    </a:gridCol>
                    <a:gridCol w="1641370">
                      <a:extLst>
                        <a:ext uri="{9D8B030D-6E8A-4147-A177-3AD203B41FA5}">
                          <a16:colId xmlns:a16="http://schemas.microsoft.com/office/drawing/2014/main" val="1554122444"/>
                        </a:ext>
                      </a:extLst>
                    </a:gridCol>
                    <a:gridCol w="3079005">
                      <a:extLst>
                        <a:ext uri="{9D8B030D-6E8A-4147-A177-3AD203B41FA5}">
                          <a16:colId xmlns:a16="http://schemas.microsoft.com/office/drawing/2014/main" val="1848004908"/>
                        </a:ext>
                      </a:extLst>
                    </a:gridCol>
                  </a:tblGrid>
                  <a:tr h="299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Price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Ad dollars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Quantity?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Profit?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6101961"/>
                      </a:ext>
                    </a:extLst>
                  </a:tr>
                  <a:tr h="5275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292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9096216"/>
                  </p:ext>
                </p:extLst>
              </p:nvPr>
            </p:nvGraphicFramePr>
            <p:xfrm>
              <a:off x="1219200" y="1839781"/>
              <a:ext cx="6965205" cy="9085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9206">
                      <a:extLst>
                        <a:ext uri="{9D8B030D-6E8A-4147-A177-3AD203B41FA5}">
                          <a16:colId xmlns:a16="http://schemas.microsoft.com/office/drawing/2014/main" val="1827759656"/>
                        </a:ext>
                      </a:extLst>
                    </a:gridCol>
                    <a:gridCol w="1375624">
                      <a:extLst>
                        <a:ext uri="{9D8B030D-6E8A-4147-A177-3AD203B41FA5}">
                          <a16:colId xmlns:a16="http://schemas.microsoft.com/office/drawing/2014/main" val="3407023168"/>
                        </a:ext>
                      </a:extLst>
                    </a:gridCol>
                    <a:gridCol w="1641370">
                      <a:extLst>
                        <a:ext uri="{9D8B030D-6E8A-4147-A177-3AD203B41FA5}">
                          <a16:colId xmlns:a16="http://schemas.microsoft.com/office/drawing/2014/main" val="1554122444"/>
                        </a:ext>
                      </a:extLst>
                    </a:gridCol>
                    <a:gridCol w="3079005">
                      <a:extLst>
                        <a:ext uri="{9D8B030D-6E8A-4147-A177-3AD203B41FA5}">
                          <a16:colId xmlns:a16="http://schemas.microsoft.com/office/drawing/2014/main" val="1848004908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Price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Ad dollars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Quantity?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Profit?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6101961"/>
                      </a:ext>
                    </a:extLst>
                  </a:tr>
                  <a:tr h="5275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49" t="-78571" r="-69710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815" t="-78571" r="-34537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292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3C6CB-FA11-9047-9496-B8B0E0E0E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70E144-177D-EA42-9C4A-EB05D05B3B81}"/>
              </a:ext>
            </a:extLst>
          </p:cNvPr>
          <p:cNvSpPr txBox="1">
            <a:spLocks/>
          </p:cNvSpPr>
          <p:nvPr/>
        </p:nvSpPr>
        <p:spPr>
          <a:xfrm>
            <a:off x="1432894" y="3554964"/>
            <a:ext cx="7098555" cy="1860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u="sng" kern="0" dirty="0"/>
              <a:t>Solution must satisfy:</a:t>
            </a:r>
          </a:p>
          <a:p>
            <a:pPr algn="l">
              <a:spcAft>
                <a:spcPts val="600"/>
              </a:spcAft>
            </a:pPr>
            <a:endParaRPr lang="en-US" sz="1000" u="sng" kern="0" dirty="0"/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kern="0" dirty="0"/>
              <a:t>Price must be at least $50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kern="0" dirty="0"/>
              <a:t>Cannot spend more than $1000 on ads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177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6525"/>
            <a:ext cx="78867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T-Shirt Trove: Part 3 GAP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332" y="1295396"/>
            <a:ext cx="8683647" cy="49530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Define Model in Words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Objective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Decision Variables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Formulate Model Mathematically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Decision Variables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Define Objective Function in terms of Decision Variables</a:t>
            </a:r>
          </a:p>
          <a:p>
            <a:pPr marL="284156" lvl="1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</a:p>
          <a:p>
            <a:pPr marL="284156" lvl="1" indent="0">
              <a:buNone/>
            </a:pP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Constraints in terms of Decision Variables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3484" y="1724039"/>
            <a:ext cx="283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(Maximize Profit)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51570" y="2079005"/>
            <a:ext cx="514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(T-Shirt Price, Advertising Dollars)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05000" y="2441045"/>
            <a:ext cx="679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(Min $50 Price, Max $1,000 Advertising Dollars)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3714686"/>
            <a:ext cx="497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(Price = p, Advertising Dollars = 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555" y="4393777"/>
            <a:ext cx="753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56"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(Profit = Price * Quantity – Advertising)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3619" y="5464310"/>
                <a:ext cx="855038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156" lvl="1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≥ 50,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		 	</a:t>
                </a:r>
              </a:p>
              <a:p>
                <a:pPr marL="284156" lvl="1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≤ 1000  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	</a:t>
                </a:r>
                <a:endParaRPr lang="en-US" sz="1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9" y="5464310"/>
                <a:ext cx="8550381" cy="707886"/>
              </a:xfrm>
              <a:prstGeom prst="rect">
                <a:avLst/>
              </a:prstGeom>
              <a:blipFill>
                <a:blip r:embed="rId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6903" y="4705286"/>
                <a:ext cx="7536335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156" lvl="1"/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(Profit 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×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–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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Profit = 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100 –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+ 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rad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–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03" y="4705286"/>
                <a:ext cx="7536335" cy="403572"/>
              </a:xfrm>
              <a:prstGeom prst="rect">
                <a:avLst/>
              </a:prstGeom>
              <a:blipFill>
                <a:blip r:embed="rId3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978E-94EC-9E49-B78F-AE46DBD102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6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10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Linear Constraint Sets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568953" y="4572000"/>
          <a:ext cx="332236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119">
                  <a:extLst>
                    <a:ext uri="{9D8B030D-6E8A-4147-A177-3AD203B41FA5}">
                      <a16:colId xmlns:a16="http://schemas.microsoft.com/office/drawing/2014/main" val="1721904016"/>
                    </a:ext>
                  </a:extLst>
                </a:gridCol>
                <a:gridCol w="637379">
                  <a:extLst>
                    <a:ext uri="{9D8B030D-6E8A-4147-A177-3AD203B41FA5}">
                      <a16:colId xmlns:a16="http://schemas.microsoft.com/office/drawing/2014/main" val="1573196008"/>
                    </a:ext>
                  </a:extLst>
                </a:gridCol>
                <a:gridCol w="1011869">
                  <a:extLst>
                    <a:ext uri="{9D8B030D-6E8A-4147-A177-3AD203B41FA5}">
                      <a16:colId xmlns:a16="http://schemas.microsoft.com/office/drawing/2014/main" val="2020681885"/>
                    </a:ext>
                  </a:extLst>
                </a:gridCol>
              </a:tblGrid>
              <a:tr h="316545">
                <a:tc>
                  <a:txBody>
                    <a:bodyPr/>
                    <a:lstStyle/>
                    <a:p>
                      <a:pPr algn="l"/>
                      <a:r>
                        <a:rPr lang="en-US" sz="19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L.H.S</a:t>
                      </a:r>
                      <a:endParaRPr lang="en-US" sz="20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 marT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Op.</a:t>
                      </a:r>
                    </a:p>
                  </a:txBody>
                  <a:tcPr marT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R.H.S.</a:t>
                      </a:r>
                    </a:p>
                  </a:txBody>
                  <a:tcPr marT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553856"/>
                  </a:ext>
                </a:extLst>
              </a:tr>
              <a:tr h="316545">
                <a:tc>
                  <a:txBody>
                    <a:bodyPr/>
                    <a:lstStyle/>
                    <a:p>
                      <a:pPr algn="l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T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T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T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731775"/>
                  </a:ext>
                </a:extLst>
              </a:tr>
              <a:tr h="316545">
                <a:tc>
                  <a:txBody>
                    <a:bodyPr/>
                    <a:lstStyle/>
                    <a:p>
                      <a:pPr algn="l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T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T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T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918287"/>
                  </a:ext>
                </a:extLst>
              </a:tr>
            </a:tbl>
          </a:graphicData>
        </a:graphic>
      </p:graphicFrame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06839" y="2144527"/>
            <a:ext cx="9141961" cy="1944985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Linear constraint set: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a linear combination of the decision variables: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93728" y="5041072"/>
                <a:ext cx="902797" cy="446739"/>
              </a:xfrm>
            </p:spPr>
            <p:txBody>
              <a:bodyPr>
                <a:normAutofit/>
              </a:bodyPr>
              <a:lstStyle/>
              <a:p>
                <a:pPr marL="28415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3728" y="5041072"/>
                <a:ext cx="902797" cy="4467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71117" y="5092037"/>
                <a:ext cx="1843683" cy="446739"/>
              </a:xfrm>
            </p:spPr>
            <p:txBody>
              <a:bodyPr>
                <a:normAutofit fontScale="92500"/>
              </a:bodyPr>
              <a:lstStyle/>
              <a:p>
                <a:pPr marL="28415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1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r>
                        <a:rPr lang="en-US" sz="1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+ 0 × 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1117" y="5092037"/>
                <a:ext cx="1843683" cy="44673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71117" y="5496861"/>
                <a:ext cx="1793967" cy="446739"/>
              </a:xfrm>
            </p:spPr>
            <p:txBody>
              <a:bodyPr>
                <a:normAutofit fontScale="92500"/>
              </a:bodyPr>
              <a:lstStyle/>
              <a:p>
                <a:pPr marL="28415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0 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+ 1× </m:t>
                      </m:r>
                      <m:r>
                        <a:rPr lang="en-US" sz="1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1117" y="5496861"/>
                <a:ext cx="1793967" cy="44673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86046" y="5446992"/>
                <a:ext cx="902797" cy="446739"/>
              </a:xfrm>
            </p:spPr>
            <p:txBody>
              <a:bodyPr>
                <a:normAutofit/>
              </a:bodyPr>
              <a:lstStyle/>
              <a:p>
                <a:pPr marL="28415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≤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6046" y="5446992"/>
                <a:ext cx="902797" cy="446739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5160619" y="5041072"/>
            <a:ext cx="782981" cy="446739"/>
          </a:xfrm>
        </p:spPr>
        <p:txBody>
          <a:bodyPr>
            <a:normAutofit/>
          </a:bodyPr>
          <a:lstStyle/>
          <a:p>
            <a:pPr marL="284156" lvl="1" indent="0">
              <a:buNone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4904207" y="5446992"/>
            <a:ext cx="1069448" cy="446739"/>
          </a:xfrm>
        </p:spPr>
        <p:txBody>
          <a:bodyPr>
            <a:normAutofit/>
          </a:bodyPr>
          <a:lstStyle/>
          <a:p>
            <a:pPr marL="284156" lvl="1" indent="0">
              <a:buNone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4E2642-6489-454A-9473-318E97B9B3C5}"/>
                  </a:ext>
                </a:extLst>
              </p:cNvPr>
              <p:cNvSpPr txBox="1"/>
              <p:nvPr/>
            </p:nvSpPr>
            <p:spPr>
              <a:xfrm>
                <a:off x="3458795" y="1067104"/>
                <a:ext cx="19374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4156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≥ 50, 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4156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≤ 1000   </m:t>
                      </m:r>
                    </m:oMath>
                  </m:oMathPara>
                </a14:m>
                <a:endParaRPr lang="en-US" sz="1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4E2642-6489-454A-9473-318E97B9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795" y="1067104"/>
                <a:ext cx="1937461" cy="707886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808A3-350D-8048-BE89-462593AA8D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CC1957-61DB-A94A-9485-B7A683CEA178}"/>
                  </a:ext>
                </a:extLst>
              </p:cNvPr>
              <p:cNvSpPr/>
              <p:nvPr/>
            </p:nvSpPr>
            <p:spPr>
              <a:xfrm>
                <a:off x="3458795" y="3022196"/>
                <a:ext cx="16466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23862" lvl="2" indent="0">
                  <a:buNone/>
                </a:pP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Operator:</a:t>
                </a:r>
                <a:b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 =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CC1957-61DB-A94A-9485-B7A683CEA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795" y="3022196"/>
                <a:ext cx="1646605" cy="646331"/>
              </a:xfrm>
              <a:prstGeom prst="rect">
                <a:avLst/>
              </a:prstGeom>
              <a:blipFill>
                <a:blip r:embed="rId7"/>
                <a:stretch>
                  <a:fillRect t="-5882" r="-152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7E5BC60-7FB9-B348-85DA-11BE741C816B}"/>
              </a:ext>
            </a:extLst>
          </p:cNvPr>
          <p:cNvSpPr/>
          <p:nvPr/>
        </p:nvSpPr>
        <p:spPr>
          <a:xfrm>
            <a:off x="3962400" y="307694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23862" lvl="2" indent="0" algn="r">
              <a:buNone/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Right-Hand Side (RHS): </a:t>
            </a:r>
            <a:b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constant parameter </a:t>
            </a:r>
            <a:b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(number indicating the limit)</a:t>
            </a:r>
            <a:endParaRPr lang="en-US" sz="24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051E54-1E36-9249-B1F7-A79980D63B69}"/>
              </a:ext>
            </a:extLst>
          </p:cNvPr>
          <p:cNvSpPr/>
          <p:nvPr/>
        </p:nvSpPr>
        <p:spPr>
          <a:xfrm>
            <a:off x="39617" y="30068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23862" lvl="2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Left-hand Side (LHS): </a:t>
            </a:r>
          </a:p>
          <a:p>
            <a:pPr marL="523862" lvl="2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sum of each decision variable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multiplied by a coefficient,</a:t>
            </a:r>
          </a:p>
        </p:txBody>
      </p:sp>
    </p:spTree>
    <p:extLst>
      <p:ext uri="{BB962C8B-B14F-4D97-AF65-F5344CB8AC3E}">
        <p14:creationId xmlns:p14="http://schemas.microsoft.com/office/powerpoint/2010/main" val="89597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9" grpId="0" build="p"/>
      <p:bldP spid="32" grpId="0" build="p"/>
      <p:bldP spid="34" grpId="0" build="p"/>
      <p:bldP spid="38" grpId="0" build="p"/>
      <p:bldP spid="43" grpId="0" build="p"/>
      <p:bldP spid="44" grpId="0" build="p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 bwMode="auto">
          <a:xfrm>
            <a:off x="762000" y="3200400"/>
            <a:ext cx="807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FontTx/>
              <a:buAutoNum type="arabicPeriod"/>
            </a:pPr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GAP for optimization, Solver</a:t>
            </a:r>
            <a:endParaRPr lang="en-US" sz="20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Intro to Optimization; linear vs nonlinear</a:t>
            </a:r>
          </a:p>
          <a:p>
            <a:pPr marL="514338" indent="-514338">
              <a:buAutoNum type="arabicPeriod"/>
            </a:pPr>
            <a:endParaRPr lang="en-US" sz="2800" kern="0" cap="non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Optimization Example: Product Mix (Golf Bags)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189" indent="-457189">
              <a:buFontTx/>
              <a:buChar char="-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362200" y="1289841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1"/>
              </a:spcBef>
            </a:pPr>
            <a:r>
              <a:rPr lang="en-PH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pic>
        <p:nvPicPr>
          <p:cNvPr id="8194" name="Picture 2" descr="Baseball Game Strategy with PowerPoint Shapes - SlideModel">
            <a:extLst>
              <a:ext uri="{FF2B5EF4-FFF2-40B4-BE49-F238E27FC236}">
                <a16:creationId xmlns:a16="http://schemas.microsoft.com/office/drawing/2014/main" id="{CC85EF06-2C97-6C4A-9418-AE8B3EA0E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6" r="14166"/>
          <a:stretch/>
        </p:blipFill>
        <p:spPr bwMode="auto">
          <a:xfrm>
            <a:off x="4191000" y="838200"/>
            <a:ext cx="4191000" cy="23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1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F25A5EBF-3024-224D-83CD-25E0D4D8C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51125"/>
            <a:ext cx="4198300" cy="22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B8C60-2B2A-374F-8841-CE0F416A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 variable vs 2 variables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B576CB7-AF12-6E49-A2C5-23815EB42A83}"/>
              </a:ext>
            </a:extLst>
          </p:cNvPr>
          <p:cNvGraphicFramePr>
            <a:graphicFrameLocks/>
          </p:cNvGraphicFramePr>
          <p:nvPr/>
        </p:nvGraphicFramePr>
        <p:xfrm>
          <a:off x="152400" y="2204387"/>
          <a:ext cx="4020477" cy="287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7536F04B-5984-5144-90DD-1773C6BB075D}"/>
              </a:ext>
            </a:extLst>
          </p:cNvPr>
          <p:cNvSpPr txBox="1">
            <a:spLocks/>
          </p:cNvSpPr>
          <p:nvPr/>
        </p:nvSpPr>
        <p:spPr>
          <a:xfrm>
            <a:off x="-1524000" y="5394325"/>
            <a:ext cx="788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000" b="0" kern="0" dirty="0">
                <a:solidFill>
                  <a:srgbClr val="C00000"/>
                </a:solidFill>
              </a:rPr>
              <a:t>1 decision variable </a:t>
            </a:r>
            <a:r>
              <a:rPr lang="en-US" sz="2000" b="0" kern="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sz="2000" b="0" kern="0" dirty="0">
                <a:solidFill>
                  <a:srgbClr val="C00000"/>
                </a:solidFill>
              </a:rPr>
              <a:t>2 dimensions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F6375BE-1A2C-644F-BC2F-E31E2CD3D265}"/>
              </a:ext>
            </a:extLst>
          </p:cNvPr>
          <p:cNvSpPr txBox="1">
            <a:spLocks/>
          </p:cNvSpPr>
          <p:nvPr/>
        </p:nvSpPr>
        <p:spPr>
          <a:xfrm rot="612455">
            <a:off x="4772551" y="4707076"/>
            <a:ext cx="2802191" cy="304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1600" kern="0" dirty="0">
                <a:solidFill>
                  <a:schemeClr val="tx1"/>
                </a:solidFill>
              </a:rPr>
              <a:t>Price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02B5BFD-8F84-3243-A4B0-0FDADDE77631}"/>
              </a:ext>
            </a:extLst>
          </p:cNvPr>
          <p:cNvSpPr txBox="1">
            <a:spLocks/>
          </p:cNvSpPr>
          <p:nvPr/>
        </p:nvSpPr>
        <p:spPr>
          <a:xfrm rot="19816420">
            <a:off x="7811199" y="4425223"/>
            <a:ext cx="1136144" cy="480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1600" kern="0" dirty="0">
                <a:solidFill>
                  <a:schemeClr val="tx1"/>
                </a:solidFill>
              </a:rPr>
              <a:t>ad dollars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2CA896F-9ED9-0F47-BAE2-CEFF09809EDE}"/>
              </a:ext>
            </a:extLst>
          </p:cNvPr>
          <p:cNvSpPr txBox="1">
            <a:spLocks/>
          </p:cNvSpPr>
          <p:nvPr/>
        </p:nvSpPr>
        <p:spPr>
          <a:xfrm rot="16200000">
            <a:off x="3683931" y="3124193"/>
            <a:ext cx="2275536" cy="415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1600" kern="0" dirty="0">
                <a:solidFill>
                  <a:schemeClr val="tx1"/>
                </a:solidFill>
              </a:rPr>
              <a:t>Profit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6BEF0BB-ECB5-D644-BC34-13E0635421CF}"/>
              </a:ext>
            </a:extLst>
          </p:cNvPr>
          <p:cNvSpPr txBox="1">
            <a:spLocks/>
          </p:cNvSpPr>
          <p:nvPr/>
        </p:nvSpPr>
        <p:spPr>
          <a:xfrm>
            <a:off x="2933700" y="5394325"/>
            <a:ext cx="788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000" b="0" kern="0" dirty="0">
                <a:solidFill>
                  <a:srgbClr val="C00000"/>
                </a:solidFill>
              </a:rPr>
              <a:t>2 decision variables </a:t>
            </a:r>
            <a:r>
              <a:rPr lang="en-US" sz="2000" b="0" kern="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2000" b="0" kern="0" dirty="0">
                <a:solidFill>
                  <a:srgbClr val="C00000"/>
                </a:solidFill>
              </a:rPr>
              <a:t> 3 dimensions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05231B-17F5-B94D-BC49-D2F3F49CA84F}"/>
              </a:ext>
            </a:extLst>
          </p:cNvPr>
          <p:cNvSpPr txBox="1"/>
          <p:nvPr/>
        </p:nvSpPr>
        <p:spPr>
          <a:xfrm>
            <a:off x="1905000" y="1445756"/>
            <a:ext cx="158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of $50 </a:t>
            </a:r>
          </a:p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maximizes sales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A0044-7B60-F548-84D0-F421B8BF63D5}"/>
              </a:ext>
            </a:extLst>
          </p:cNvPr>
          <p:cNvSpPr txBox="1"/>
          <p:nvPr/>
        </p:nvSpPr>
        <p:spPr>
          <a:xfrm>
            <a:off x="6151988" y="1199534"/>
            <a:ext cx="1800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price and ad </a:t>
            </a:r>
            <a:b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dollar combination</a:t>
            </a:r>
          </a:p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maximizes profit?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6596D6-DC85-D345-BA9C-BBCE9BE1A0A9}"/>
              </a:ext>
            </a:extLst>
          </p:cNvPr>
          <p:cNvCxnSpPr>
            <a:cxnSpLocks/>
          </p:cNvCxnSpPr>
          <p:nvPr/>
        </p:nvCxnSpPr>
        <p:spPr>
          <a:xfrm>
            <a:off x="2514600" y="2030531"/>
            <a:ext cx="0" cy="620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B86A65-E4BB-BF48-B9F2-7F95ED19C156}"/>
              </a:ext>
            </a:extLst>
          </p:cNvPr>
          <p:cNvCxnSpPr>
            <a:cxnSpLocks/>
          </p:cNvCxnSpPr>
          <p:nvPr/>
        </p:nvCxnSpPr>
        <p:spPr>
          <a:xfrm>
            <a:off x="7010400" y="2030531"/>
            <a:ext cx="0" cy="620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8A6FC8-A01B-B64E-A772-755E6D0295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07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CE2F93-E335-634D-8651-78E38039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" y="1143000"/>
            <a:ext cx="8528447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C9E9B5-00C8-E34D-91F7-1C7581CF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T-Shirt trove part 3: Setup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EECC7-5665-D74D-A3B3-2507F7A9485B}"/>
              </a:ext>
            </a:extLst>
          </p:cNvPr>
          <p:cNvSpPr/>
          <p:nvPr/>
        </p:nvSpPr>
        <p:spPr bwMode="auto">
          <a:xfrm>
            <a:off x="4800600" y="1143000"/>
            <a:ext cx="4260057" cy="2743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2B0F3-2BF4-374C-B3F2-FD64FE2126D0}"/>
              </a:ext>
            </a:extLst>
          </p:cNvPr>
          <p:cNvSpPr txBox="1"/>
          <p:nvPr/>
        </p:nvSpPr>
        <p:spPr>
          <a:xfrm>
            <a:off x="6160716" y="1447800"/>
            <a:ext cx="1916484" cy="1015663"/>
          </a:xfrm>
          <a:prstGeom prst="wedgeRectCallout">
            <a:avLst>
              <a:gd name="adj1" fmla="val -125009"/>
              <a:gd name="adj2" fmla="val 24416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Decision variables (leave empty)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E4882-60E1-6749-9AE6-02DDF5C8BB03}"/>
              </a:ext>
            </a:extLst>
          </p:cNvPr>
          <p:cNvSpPr txBox="1"/>
          <p:nvPr/>
        </p:nvSpPr>
        <p:spPr>
          <a:xfrm>
            <a:off x="6031283" y="2870537"/>
            <a:ext cx="1542789" cy="1015663"/>
          </a:xfrm>
          <a:prstGeom prst="wedgeRectCallout">
            <a:avLst>
              <a:gd name="adj1" fmla="val -210093"/>
              <a:gd name="adj2" fmla="val 19795"/>
            </a:avLst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Objective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function (Optimize!)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5E93A-CCC7-8C48-AB64-99F68CEE2BD3}"/>
              </a:ext>
            </a:extLst>
          </p:cNvPr>
          <p:cNvSpPr txBox="1"/>
          <p:nvPr/>
        </p:nvSpPr>
        <p:spPr>
          <a:xfrm>
            <a:off x="3111065" y="5772219"/>
            <a:ext cx="4038600" cy="707886"/>
          </a:xfrm>
          <a:prstGeom prst="wedgeRectCallout">
            <a:avLst>
              <a:gd name="adj1" fmla="val -46284"/>
              <a:gd name="adj2" fmla="val -97238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Parameters and other relevant info supplied in problem text</a:t>
            </a:r>
          </a:p>
        </p:txBody>
      </p:sp>
    </p:spTree>
    <p:extLst>
      <p:ext uri="{BB962C8B-B14F-4D97-AF65-F5344CB8AC3E}">
        <p14:creationId xmlns:p14="http://schemas.microsoft.com/office/powerpoint/2010/main" val="827647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0B839C-EFA6-5B44-A37C-D936EB53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977900"/>
            <a:ext cx="4019550" cy="5359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C9E9B5-00C8-E34D-91F7-1C7581CF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T-Shirt trove part 3: Solver menu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2A4A0-ADE5-9546-B23C-AA4C324C3BEF}"/>
              </a:ext>
            </a:extLst>
          </p:cNvPr>
          <p:cNvSpPr txBox="1"/>
          <p:nvPr/>
        </p:nvSpPr>
        <p:spPr>
          <a:xfrm>
            <a:off x="1143000" y="2566848"/>
            <a:ext cx="1916484" cy="707886"/>
          </a:xfrm>
          <a:prstGeom prst="wedgeRectCallout">
            <a:avLst>
              <a:gd name="adj1" fmla="val 117728"/>
              <a:gd name="adj2" fmla="val -93966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Decision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461EA-A3C8-9941-95F4-160A0AB85C99}"/>
              </a:ext>
            </a:extLst>
          </p:cNvPr>
          <p:cNvSpPr txBox="1"/>
          <p:nvPr/>
        </p:nvSpPr>
        <p:spPr>
          <a:xfrm>
            <a:off x="1143000" y="1295400"/>
            <a:ext cx="1916484" cy="707886"/>
          </a:xfrm>
          <a:prstGeom prst="wedgeRectCallout">
            <a:avLst>
              <a:gd name="adj1" fmla="val 119036"/>
              <a:gd name="adj2" fmla="val -26725"/>
            </a:avLst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Objective function (Max)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A0E66-BFBA-D642-8160-F9CC624F11A6}"/>
              </a:ext>
            </a:extLst>
          </p:cNvPr>
          <p:cNvSpPr txBox="1"/>
          <p:nvPr/>
        </p:nvSpPr>
        <p:spPr>
          <a:xfrm>
            <a:off x="1143000" y="4343400"/>
            <a:ext cx="1916484" cy="400110"/>
          </a:xfrm>
          <a:prstGeom prst="wedgeRectCallout">
            <a:avLst>
              <a:gd name="adj1" fmla="val 122303"/>
              <a:gd name="adj2" fmla="val -46174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1276256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6D3E3-A8F9-6149-9E2E-C7C62C36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98693"/>
            <a:ext cx="8604217" cy="46163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C9E9B5-00C8-E34D-91F7-1C7581CF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T-Shirt trove part 3: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34A38-595A-5849-A8C0-3A670827AFF2}"/>
              </a:ext>
            </a:extLst>
          </p:cNvPr>
          <p:cNvSpPr/>
          <p:nvPr/>
        </p:nvSpPr>
        <p:spPr bwMode="auto">
          <a:xfrm>
            <a:off x="5105400" y="1022350"/>
            <a:ext cx="4038600" cy="30924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50425-5415-0A42-A6B1-E4845C73196F}"/>
              </a:ext>
            </a:extLst>
          </p:cNvPr>
          <p:cNvSpPr txBox="1"/>
          <p:nvPr/>
        </p:nvSpPr>
        <p:spPr>
          <a:xfrm>
            <a:off x="6160716" y="1447800"/>
            <a:ext cx="2526084" cy="707886"/>
          </a:xfrm>
          <a:prstGeom prst="wedgeRectCallout">
            <a:avLst>
              <a:gd name="adj1" fmla="val -98506"/>
              <a:gd name="adj2" fmla="val 67012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Decision variables populated by solver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5D79D-4CC5-9349-ABED-84E079E34AC9}"/>
              </a:ext>
            </a:extLst>
          </p:cNvPr>
          <p:cNvSpPr txBox="1"/>
          <p:nvPr/>
        </p:nvSpPr>
        <p:spPr>
          <a:xfrm>
            <a:off x="6031283" y="2870537"/>
            <a:ext cx="2884117" cy="707886"/>
          </a:xfrm>
          <a:prstGeom prst="wedgeRectCallout">
            <a:avLst>
              <a:gd name="adj1" fmla="val -130525"/>
              <a:gd name="adj2" fmla="val 65841"/>
            </a:avLst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Objective function updated by solver</a:t>
            </a:r>
          </a:p>
        </p:txBody>
      </p:sp>
    </p:spTree>
    <p:extLst>
      <p:ext uri="{BB962C8B-B14F-4D97-AF65-F5344CB8AC3E}">
        <p14:creationId xmlns:p14="http://schemas.microsoft.com/office/powerpoint/2010/main" val="3566939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Under the Hood: Gradient Descent Method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6369" y="2202042"/>
            <a:ext cx="4298917" cy="3039430"/>
            <a:chOff x="66368" y="1344792"/>
            <a:chExt cx="4298917" cy="3039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8" y="2056237"/>
              <a:ext cx="4298917" cy="232798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15681" y="1344792"/>
              <a:ext cx="4149603" cy="534185"/>
            </a:xfrm>
            <a:prstGeom prst="rect">
              <a:avLst/>
            </a:prstGeom>
            <a:solidFill>
              <a:srgbClr val="F8B63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One decision variable</a:t>
              </a: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78394" y="2202043"/>
            <a:ext cx="4386317" cy="3120547"/>
            <a:chOff x="4578393" y="1344792"/>
            <a:chExt cx="4386317" cy="3120547"/>
          </a:xfrm>
        </p:grpSpPr>
        <p:sp>
          <p:nvSpPr>
            <p:cNvPr id="14" name="Rectangle 13"/>
            <p:cNvSpPr/>
            <p:nvPr/>
          </p:nvSpPr>
          <p:spPr>
            <a:xfrm>
              <a:off x="4749911" y="1344792"/>
              <a:ext cx="4149603" cy="534185"/>
            </a:xfrm>
            <a:prstGeom prst="rect">
              <a:avLst/>
            </a:prstGeom>
            <a:solidFill>
              <a:srgbClr val="F8B63E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Two decision variables</a:t>
              </a: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578393" y="2137354"/>
              <a:ext cx="4386317" cy="2327985"/>
              <a:chOff x="4608871" y="2137354"/>
              <a:chExt cx="4386317" cy="2327985"/>
            </a:xfrm>
            <a:effectLst/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7" t="11422" r="12582" b="5844"/>
              <a:stretch/>
            </p:blipFill>
            <p:spPr>
              <a:xfrm>
                <a:off x="4608871" y="2137354"/>
                <a:ext cx="4386317" cy="2327985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4697361" y="3384755"/>
                <a:ext cx="412955" cy="884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867400" y="4337520"/>
                <a:ext cx="412955" cy="884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209936" y="4165456"/>
                <a:ext cx="412955" cy="884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0C28E-D050-5744-9999-46E1BE005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3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Under the Hood: Beware Local Optima</a:t>
            </a:r>
          </a:p>
        </p:txBody>
      </p:sp>
      <p:pic>
        <p:nvPicPr>
          <p:cNvPr id="4" name="Picture 6" descr="Industrial dynamics' model | Witold Kwasnicki">
            <a:extLst>
              <a:ext uri="{FF2B5EF4-FFF2-40B4-BE49-F238E27FC236}">
                <a16:creationId xmlns:a16="http://schemas.microsoft.com/office/drawing/2014/main" id="{1D95D9ED-F9F7-664C-9FF9-F6498328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079499"/>
            <a:ext cx="7061200" cy="528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9A4E7-C9C4-1942-924C-A0CF88E89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54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E66F8-C9AF-A543-BFE4-20987BD72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61A0-9645-46B1-89CF-8EBF9AD0E28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6386" name="Picture 2" descr="Intermission, please! or, are we done yet? | Christina Wehner">
            <a:extLst>
              <a:ext uri="{FF2B5EF4-FFF2-40B4-BE49-F238E27FC236}">
                <a16:creationId xmlns:a16="http://schemas.microsoft.com/office/drawing/2014/main" id="{39BE39BF-FF6F-7A44-A60F-92115414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671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 bwMode="auto">
          <a:xfrm>
            <a:off x="762000" y="3200400"/>
            <a:ext cx="807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FontTx/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GAP for optimization</a:t>
            </a:r>
            <a:endParaRPr lang="en-US" sz="2000" kern="0" cap="non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Intro to Optimization; linear vs nonlinear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Optimization Example: Product Mix (Golf Bags)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189" indent="-457189">
              <a:buFontTx/>
              <a:buChar char="-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362200" y="1289841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1"/>
              </a:spcBef>
            </a:pPr>
            <a:r>
              <a:rPr lang="en-PH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pic>
        <p:nvPicPr>
          <p:cNvPr id="8194" name="Picture 2" descr="Baseball Game Strategy with PowerPoint Shapes - SlideModel">
            <a:extLst>
              <a:ext uri="{FF2B5EF4-FFF2-40B4-BE49-F238E27FC236}">
                <a16:creationId xmlns:a16="http://schemas.microsoft.com/office/drawing/2014/main" id="{CC85EF06-2C97-6C4A-9418-AE8B3EA0E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6" r="14166"/>
          <a:stretch/>
        </p:blipFill>
        <p:spPr bwMode="auto">
          <a:xfrm>
            <a:off x="4191000" y="838200"/>
            <a:ext cx="4191000" cy="23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016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E4682-577E-AE42-1EC0-32B158CE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and Optimization</a:t>
            </a:r>
          </a:p>
        </p:txBody>
      </p:sp>
      <p:pic>
        <p:nvPicPr>
          <p:cNvPr id="1026" name="Picture 2" descr="ChatGPT: What Is It and How Does It Work? | Entrepreneur">
            <a:extLst>
              <a:ext uri="{FF2B5EF4-FFF2-40B4-BE49-F238E27FC236}">
                <a16:creationId xmlns:a16="http://schemas.microsoft.com/office/drawing/2014/main" id="{0660971A-E8A4-3CC5-69C9-A22234512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6" y="1480845"/>
            <a:ext cx="419946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DD7D50-00FA-7D15-04AB-7B1E6051938A}"/>
              </a:ext>
            </a:extLst>
          </p:cNvPr>
          <p:cNvSpPr txBox="1"/>
          <p:nvPr/>
        </p:nvSpPr>
        <p:spPr>
          <a:xfrm>
            <a:off x="483045" y="4343400"/>
            <a:ext cx="85428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u="sng" dirty="0"/>
              <a:t>Prompt 1: </a:t>
            </a:r>
            <a:br>
              <a:rPr lang="en-US" sz="2800" i="1" dirty="0"/>
            </a:br>
            <a:r>
              <a:rPr lang="en-US" sz="2800" i="1" dirty="0"/>
              <a:t>Formulate the following as an optimization problem.  </a:t>
            </a:r>
            <a:br>
              <a:rPr lang="en-US" sz="2800" i="1" dirty="0"/>
            </a:br>
            <a:r>
              <a:rPr lang="en-US" sz="2800" i="1" dirty="0"/>
              <a:t>What are the decision variables, objective function and constraints?  We want to maximize profits.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01BFA-368C-9FF7-30AE-FCDCA9205FD7}"/>
              </a:ext>
            </a:extLst>
          </p:cNvPr>
          <p:cNvSpPr txBox="1"/>
          <p:nvPr/>
        </p:nvSpPr>
        <p:spPr>
          <a:xfrm>
            <a:off x="4876800" y="1782078"/>
            <a:ext cx="3581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Paste the T-Shirt problem (part 3) into GPT 3.5 and add the following prompt:</a:t>
            </a:r>
          </a:p>
        </p:txBody>
      </p:sp>
    </p:spTree>
    <p:extLst>
      <p:ext uri="{BB962C8B-B14F-4D97-AF65-F5344CB8AC3E}">
        <p14:creationId xmlns:p14="http://schemas.microsoft.com/office/powerpoint/2010/main" val="604616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E4682-577E-AE42-1EC0-32B158CE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and Optimization</a:t>
            </a:r>
          </a:p>
        </p:txBody>
      </p:sp>
      <p:pic>
        <p:nvPicPr>
          <p:cNvPr id="1026" name="Picture 2" descr="ChatGPT: What Is It and How Does It Work? | Entrepreneur">
            <a:extLst>
              <a:ext uri="{FF2B5EF4-FFF2-40B4-BE49-F238E27FC236}">
                <a16:creationId xmlns:a16="http://schemas.microsoft.com/office/drawing/2014/main" id="{0660971A-E8A4-3CC5-69C9-A22234512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6" y="1480845"/>
            <a:ext cx="419946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DD7D50-00FA-7D15-04AB-7B1E6051938A}"/>
              </a:ext>
            </a:extLst>
          </p:cNvPr>
          <p:cNvSpPr txBox="1"/>
          <p:nvPr/>
        </p:nvSpPr>
        <p:spPr>
          <a:xfrm>
            <a:off x="457200" y="4588041"/>
            <a:ext cx="85428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u="sng" dirty="0"/>
              <a:t>Prompt 2 (follow-up): </a:t>
            </a:r>
            <a:br>
              <a:rPr lang="en-US" sz="2800" i="1" dirty="0"/>
            </a:br>
            <a:r>
              <a:rPr lang="en-US" sz="2800" i="1" dirty="0"/>
              <a:t>Give the R code to solve this optimization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01BFA-368C-9FF7-30AE-FCDCA9205FD7}"/>
              </a:ext>
            </a:extLst>
          </p:cNvPr>
          <p:cNvSpPr txBox="1"/>
          <p:nvPr/>
        </p:nvSpPr>
        <p:spPr>
          <a:xfrm>
            <a:off x="4876800" y="1782078"/>
            <a:ext cx="3581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Paste the T-Shirt problem (part 3) into GPT 3.5 and add the following prompt:</a:t>
            </a:r>
          </a:p>
        </p:txBody>
      </p:sp>
    </p:spTree>
    <p:extLst>
      <p:ext uri="{BB962C8B-B14F-4D97-AF65-F5344CB8AC3E}">
        <p14:creationId xmlns:p14="http://schemas.microsoft.com/office/powerpoint/2010/main" val="412184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7" y="2296523"/>
            <a:ext cx="135864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Prescriptive Analytics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1903" y="5528936"/>
            <a:ext cx="748290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</a:t>
            </a:r>
          </a:p>
        </p:txBody>
      </p:sp>
      <p:sp>
        <p:nvSpPr>
          <p:cNvPr id="21" name="Cloud 20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36E1C-F4B5-A041-B2D0-91449C8A90CF}"/>
              </a:ext>
            </a:extLst>
          </p:cNvPr>
          <p:cNvSpPr txBox="1"/>
          <p:nvPr/>
        </p:nvSpPr>
        <p:spPr>
          <a:xfrm>
            <a:off x="4114800" y="3638149"/>
            <a:ext cx="176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Forecasting (I)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71F030-888B-5F47-8FF0-253FCFC79F6C}"/>
              </a:ext>
            </a:extLst>
          </p:cNvPr>
          <p:cNvSpPr/>
          <p:nvPr/>
        </p:nvSpPr>
        <p:spPr>
          <a:xfrm>
            <a:off x="5570831" y="2976429"/>
            <a:ext cx="1859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Optimization (II, III)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Recall: T-Shirt Trove</a:t>
            </a:r>
            <a:r>
              <a:rPr lang="en-US" sz="4000" dirty="0"/>
              <a:t>,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Part </a:t>
            </a:r>
            <a:r>
              <a:rPr lang="en-US" sz="4000" dirty="0"/>
              <a:t>3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713416"/>
                  </p:ext>
                </p:extLst>
              </p:nvPr>
            </p:nvGraphicFramePr>
            <p:xfrm>
              <a:off x="1295400" y="3819952"/>
              <a:ext cx="6965205" cy="9085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9206">
                      <a:extLst>
                        <a:ext uri="{9D8B030D-6E8A-4147-A177-3AD203B41FA5}">
                          <a16:colId xmlns:a16="http://schemas.microsoft.com/office/drawing/2014/main" val="1827759656"/>
                        </a:ext>
                      </a:extLst>
                    </a:gridCol>
                    <a:gridCol w="1375624">
                      <a:extLst>
                        <a:ext uri="{9D8B030D-6E8A-4147-A177-3AD203B41FA5}">
                          <a16:colId xmlns:a16="http://schemas.microsoft.com/office/drawing/2014/main" val="3407023168"/>
                        </a:ext>
                      </a:extLst>
                    </a:gridCol>
                    <a:gridCol w="1641370">
                      <a:extLst>
                        <a:ext uri="{9D8B030D-6E8A-4147-A177-3AD203B41FA5}">
                          <a16:colId xmlns:a16="http://schemas.microsoft.com/office/drawing/2014/main" val="1554122444"/>
                        </a:ext>
                      </a:extLst>
                    </a:gridCol>
                    <a:gridCol w="3079005">
                      <a:extLst>
                        <a:ext uri="{9D8B030D-6E8A-4147-A177-3AD203B41FA5}">
                          <a16:colId xmlns:a16="http://schemas.microsoft.com/office/drawing/2014/main" val="1848004908"/>
                        </a:ext>
                      </a:extLst>
                    </a:gridCol>
                  </a:tblGrid>
                  <a:tr h="2997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Price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Ad dollars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Quantity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Profit?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6101961"/>
                      </a:ext>
                    </a:extLst>
                  </a:tr>
                  <a:tr h="5275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100 – </m:t>
                                </m:r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+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>
                                    <a:solidFill>
                                      <a:schemeClr val="tx1"/>
                                    </a:solidFill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×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 (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100 – 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+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– </m:t>
                                </m:r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9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DB5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292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4713416"/>
                  </p:ext>
                </p:extLst>
              </p:nvPr>
            </p:nvGraphicFramePr>
            <p:xfrm>
              <a:off x="1295400" y="3819952"/>
              <a:ext cx="6965205" cy="9085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9206">
                      <a:extLst>
                        <a:ext uri="{9D8B030D-6E8A-4147-A177-3AD203B41FA5}">
                          <a16:colId xmlns:a16="http://schemas.microsoft.com/office/drawing/2014/main" val="1827759656"/>
                        </a:ext>
                      </a:extLst>
                    </a:gridCol>
                    <a:gridCol w="1375624">
                      <a:extLst>
                        <a:ext uri="{9D8B030D-6E8A-4147-A177-3AD203B41FA5}">
                          <a16:colId xmlns:a16="http://schemas.microsoft.com/office/drawing/2014/main" val="3407023168"/>
                        </a:ext>
                      </a:extLst>
                    </a:gridCol>
                    <a:gridCol w="1641370">
                      <a:extLst>
                        <a:ext uri="{9D8B030D-6E8A-4147-A177-3AD203B41FA5}">
                          <a16:colId xmlns:a16="http://schemas.microsoft.com/office/drawing/2014/main" val="1554122444"/>
                        </a:ext>
                      </a:extLst>
                    </a:gridCol>
                    <a:gridCol w="3079005">
                      <a:extLst>
                        <a:ext uri="{9D8B030D-6E8A-4147-A177-3AD203B41FA5}">
                          <a16:colId xmlns:a16="http://schemas.microsoft.com/office/drawing/2014/main" val="1848004908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Price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Ad dollars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Quantity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Profit?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6101961"/>
                      </a:ext>
                    </a:extLst>
                  </a:tr>
                  <a:tr h="5275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9" t="-78571" r="-69710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4815" t="-78571" r="-345370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7984" t="-78571" r="-189147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6337" t="-78571" r="-412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4292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3C6CB-FA11-9047-9496-B8B0E0E0E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970E144-177D-EA42-9C4A-EB05D05B3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2050" y="4953000"/>
                <a:ext cx="7098555" cy="13685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092E78"/>
                    </a:solidFill>
                    <a:latin typeface="Calibri" panose="020F0502020204030204" pitchFamily="34" charset="0"/>
                    <a:ea typeface="MS PGothic" pitchFamily="34" charset="-128"/>
                    <a:cs typeface="Calibri" panose="020F0502020204030204" pitchFamily="34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000090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000090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000090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000090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81F5B"/>
                    </a:solidFill>
                    <a:latin typeface="NewsGoth Dm BT" pitchFamily="34" charset="0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81F5B"/>
                    </a:solidFill>
                    <a:latin typeface="NewsGoth Dm BT" pitchFamily="34" charset="0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81F5B"/>
                    </a:solidFill>
                    <a:latin typeface="NewsGoth Dm BT" pitchFamily="34" charset="0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81F5B"/>
                    </a:solidFill>
                    <a:latin typeface="NewsGoth Dm BT" pitchFamily="34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1800" u="sng" kern="0" dirty="0"/>
                  <a:t>Solution must satisfy:</a:t>
                </a:r>
              </a:p>
              <a:p>
                <a:pPr>
                  <a:spcAft>
                    <a:spcPts val="600"/>
                  </a:spcAft>
                </a:pPr>
                <a:endParaRPr lang="en-US" sz="800" u="sng" kern="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kern="0" dirty="0" smtClean="0">
                          <a:latin typeface="Cambria Math" panose="02040503050406030204" pitchFamily="18" charset="0"/>
                        </a:rPr>
                        <m:t> &gt;50</m:t>
                      </m:r>
                    </m:oMath>
                  </m:oMathPara>
                </a14:m>
                <a:endParaRPr lang="en-US" sz="1800" b="0" kern="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0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kern="0" dirty="0" smtClean="0">
                          <a:latin typeface="Cambria Math" panose="02040503050406030204" pitchFamily="18" charset="0"/>
                        </a:rPr>
                        <m:t>&lt;1000</m:t>
                      </m:r>
                    </m:oMath>
                  </m:oMathPara>
                </a14:m>
                <a:endParaRPr lang="en-US" sz="1800" b="0" kern="0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970E144-177D-EA42-9C4A-EB05D05B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4953000"/>
                <a:ext cx="7098555" cy="1368550"/>
              </a:xfrm>
              <a:prstGeom prst="rect">
                <a:avLst/>
              </a:prstGeom>
              <a:blipFill>
                <a:blip r:embed="rId4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Photosynthesis Vintage Inspired T-shirt | SOLID THREADS">
            <a:extLst>
              <a:ext uri="{FF2B5EF4-FFF2-40B4-BE49-F238E27FC236}">
                <a16:creationId xmlns:a16="http://schemas.microsoft.com/office/drawing/2014/main" id="{20ED1FBD-FA31-E442-9983-A713FC905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1860130" cy="18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edgehogs Can't Share on Mens T-Shirt">
            <a:extLst>
              <a:ext uri="{FF2B5EF4-FFF2-40B4-BE49-F238E27FC236}">
                <a16:creationId xmlns:a16="http://schemas.microsoft.com/office/drawing/2014/main" id="{EC6CFF60-D88C-1B43-B1F3-CFD36155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976" y="1295400"/>
            <a:ext cx="2632962" cy="191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9B116-DDD3-DD46-8B0B-9ABBFB86D66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5286" y="1295403"/>
            <a:ext cx="1902847" cy="19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Nonlinear vs Linear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F1B19019-1AC0-9242-AF6C-F9E22CD78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/>
          <a:stretch/>
        </p:blipFill>
        <p:spPr bwMode="auto">
          <a:xfrm>
            <a:off x="770396" y="3529633"/>
            <a:ext cx="2963404" cy="172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D97D1AD-71CD-1349-BD39-F7EFAC59E9DB}"/>
              </a:ext>
            </a:extLst>
          </p:cNvPr>
          <p:cNvGraphicFramePr>
            <a:graphicFrameLocks/>
          </p:cNvGraphicFramePr>
          <p:nvPr/>
        </p:nvGraphicFramePr>
        <p:xfrm>
          <a:off x="457200" y="1295400"/>
          <a:ext cx="2902900" cy="2275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A23E6A61-656C-8345-B6F0-2B0CFEE29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2" y="3657600"/>
            <a:ext cx="2450701" cy="1513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 descr="Brush up your maths: answer to straight line graphs exercise">
            <a:extLst>
              <a:ext uri="{FF2B5EF4-FFF2-40B4-BE49-F238E27FC236}">
                <a16:creationId xmlns:a16="http://schemas.microsoft.com/office/drawing/2014/main" id="{F14E791F-D503-2347-8A53-A75CC8727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0"/>
          <a:stretch/>
        </p:blipFill>
        <p:spPr bwMode="auto">
          <a:xfrm>
            <a:off x="5334000" y="1521944"/>
            <a:ext cx="2509447" cy="175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16A09-ECE6-204F-8B72-E33BD5918351}"/>
              </a:ext>
            </a:extLst>
          </p:cNvPr>
          <p:cNvSpPr txBox="1"/>
          <p:nvPr/>
        </p:nvSpPr>
        <p:spPr>
          <a:xfrm>
            <a:off x="820937" y="5631541"/>
            <a:ext cx="30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Nonlinear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AFD99-9A9B-C24D-BFDC-E768FFF2CE76}"/>
              </a:ext>
            </a:extLst>
          </p:cNvPr>
          <p:cNvSpPr txBox="1"/>
          <p:nvPr/>
        </p:nvSpPr>
        <p:spPr>
          <a:xfrm>
            <a:off x="5629952" y="5600763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Linear functions</a:t>
            </a:r>
          </a:p>
        </p:txBody>
      </p:sp>
    </p:spTree>
    <p:extLst>
      <p:ext uri="{BB962C8B-B14F-4D97-AF65-F5344CB8AC3E}">
        <p14:creationId xmlns:p14="http://schemas.microsoft.com/office/powerpoint/2010/main" val="476977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Nonlinear vs Linear Optimization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16A09-ECE6-204F-8B72-E33BD5918351}"/>
              </a:ext>
            </a:extLst>
          </p:cNvPr>
          <p:cNvSpPr txBox="1"/>
          <p:nvPr/>
        </p:nvSpPr>
        <p:spPr>
          <a:xfrm>
            <a:off x="1539914" y="5245023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Nonlinear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AFD99-9A9B-C24D-BFDC-E768FFF2CE76}"/>
              </a:ext>
            </a:extLst>
          </p:cNvPr>
          <p:cNvSpPr txBox="1"/>
          <p:nvPr/>
        </p:nvSpPr>
        <p:spPr>
          <a:xfrm>
            <a:off x="6400800" y="5225564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74BA588-FE7E-0345-810A-733D3B41FD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2276675"/>
              </p:ext>
            </p:extLst>
          </p:nvPr>
        </p:nvGraphicFramePr>
        <p:xfrm>
          <a:off x="152400" y="2488880"/>
          <a:ext cx="4020477" cy="287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C14853B-CBFA-F148-9FFE-99B89FFC740F}"/>
              </a:ext>
            </a:extLst>
          </p:cNvPr>
          <p:cNvSpPr txBox="1"/>
          <p:nvPr/>
        </p:nvSpPr>
        <p:spPr>
          <a:xfrm>
            <a:off x="1537986" y="1752600"/>
            <a:ext cx="1953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Optimum/Maximum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D051F-5D32-9845-9316-59BDB407F4FC}"/>
              </a:ext>
            </a:extLst>
          </p:cNvPr>
          <p:cNvCxnSpPr>
            <a:cxnSpLocks/>
          </p:cNvCxnSpPr>
          <p:nvPr/>
        </p:nvCxnSpPr>
        <p:spPr>
          <a:xfrm>
            <a:off x="2514600" y="2315024"/>
            <a:ext cx="0" cy="620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6E72591-A449-A644-AB13-6EA72CCEAB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030035"/>
              </p:ext>
            </p:extLst>
          </p:nvPr>
        </p:nvGraphicFramePr>
        <p:xfrm>
          <a:off x="4524838" y="2488879"/>
          <a:ext cx="4020477" cy="287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3F1F2-5CBA-A84B-8789-5E1E767FE51F}"/>
              </a:ext>
            </a:extLst>
          </p:cNvPr>
          <p:cNvCxnSpPr/>
          <p:nvPr/>
        </p:nvCxnSpPr>
        <p:spPr bwMode="auto">
          <a:xfrm flipV="1">
            <a:off x="5714999" y="3458555"/>
            <a:ext cx="493776" cy="12192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82DADA-0FE1-9245-A6AD-A8241D12E1D1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8775" y="3068590"/>
            <a:ext cx="739255" cy="403412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55A5E7-2D42-DD41-8FB8-A79F6D668F03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8590"/>
            <a:ext cx="739396" cy="403412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B5F505-2D6F-2A44-8CD8-02EE186516DC}"/>
              </a:ext>
            </a:extLst>
          </p:cNvPr>
          <p:cNvCxnSpPr>
            <a:cxnSpLocks/>
          </p:cNvCxnSpPr>
          <p:nvPr/>
        </p:nvCxnSpPr>
        <p:spPr bwMode="auto">
          <a:xfrm>
            <a:off x="7673596" y="3472002"/>
            <a:ext cx="493253" cy="1205753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AE5C4B7-3471-7E47-9010-6949849C7AB7}"/>
              </a:ext>
            </a:extLst>
          </p:cNvPr>
          <p:cNvSpPr txBox="1"/>
          <p:nvPr/>
        </p:nvSpPr>
        <p:spPr>
          <a:xfrm>
            <a:off x="5957586" y="1752600"/>
            <a:ext cx="1953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Optimum/Maximum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07697C-5D59-4248-9E05-9D4ED7415091}"/>
              </a:ext>
            </a:extLst>
          </p:cNvPr>
          <p:cNvCxnSpPr>
            <a:cxnSpLocks/>
          </p:cNvCxnSpPr>
          <p:nvPr/>
        </p:nvCxnSpPr>
        <p:spPr>
          <a:xfrm>
            <a:off x="6934200" y="2315024"/>
            <a:ext cx="0" cy="620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925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Linear optimization and 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" y="3114572"/>
                <a:ext cx="80772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linear function of the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nonlinear function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 + 3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linear function of the pair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(</m:t>
                    </m:r>
                    <m:r>
                      <a:rPr lang="en-US" sz="2400" i="1" dirty="0" smtClean="0">
                        <a:latin typeface="Cambria Math" charset="0"/>
                      </a:rPr>
                      <m:t>𝑥</m:t>
                    </m:r>
                    <m:r>
                      <a:rPr lang="en-US" sz="2400" i="1" dirty="0" smtClean="0">
                        <a:latin typeface="Cambria Math" charset="0"/>
                      </a:rPr>
                      <m:t>, </m:t>
                    </m:r>
                    <m:r>
                      <a:rPr lang="en-US" sz="2400" i="1" dirty="0" smtClean="0">
                        <a:latin typeface="Cambria Math" charset="0"/>
                      </a:rPr>
                      <m:t>𝑦</m:t>
                    </m:r>
                    <m:r>
                      <a:rPr lang="en-US" sz="2400" i="1" dirty="0" smtClean="0">
                        <a:latin typeface="Cambria Math" charset="0"/>
                      </a:rPr>
                      <m:t>);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 + 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nonlinear function of the pair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(</m:t>
                    </m:r>
                    <m:r>
                      <a:rPr lang="en-US" sz="2400" i="1" dirty="0" smtClean="0">
                        <a:latin typeface="Cambria Math" charset="0"/>
                      </a:rPr>
                      <m:t>𝑥</m:t>
                    </m:r>
                    <m:r>
                      <a:rPr lang="en-US" sz="2400" i="1" dirty="0" smtClean="0">
                        <a:latin typeface="Cambria Math" charset="0"/>
                      </a:rPr>
                      <m:t>, </m:t>
                    </m:r>
                    <m:r>
                      <a:rPr lang="en-US" sz="2400" i="1" dirty="0" smtClean="0">
                        <a:latin typeface="Cambria Math" charset="0"/>
                      </a:rPr>
                      <m:t>𝑦</m:t>
                    </m:r>
                    <m:r>
                      <a:rPr lang="en-US" sz="2400" i="1" dirty="0" smtClean="0"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114572"/>
                <a:ext cx="8077200" cy="1938992"/>
              </a:xfrm>
              <a:prstGeom prst="rect">
                <a:avLst/>
              </a:prstGeom>
              <a:blipFill>
                <a:blip r:embed="rId2"/>
                <a:stretch>
                  <a:fillRect l="-314" t="-1961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BC8003-6AE8-EA48-9C28-2AD9423E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87605"/>
            <a:ext cx="8701012" cy="1179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Linear Relationship</a:t>
            </a:r>
            <a:b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</a:br>
            <a:r>
              <a:rPr lang="en-US" sz="2400" b="1" dirty="0">
                <a:solidFill>
                  <a:srgbClr val="092E78"/>
                </a:solidFill>
                <a:latin typeface="Calibri" panose="020F0502020204030204" pitchFamily="34" charset="0"/>
              </a:rPr>
              <a:t>Definition: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A sum of terms that are variables multiplied by constants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02217" y="2189240"/>
          <a:ext cx="6096000" cy="2560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83007">
                  <a:extLst>
                    <a:ext uri="{9D8B030D-6E8A-4147-A177-3AD203B41FA5}">
                      <a16:colId xmlns:a16="http://schemas.microsoft.com/office/drawing/2014/main" val="3612912536"/>
                    </a:ext>
                  </a:extLst>
                </a:gridCol>
                <a:gridCol w="1612993">
                  <a:extLst>
                    <a:ext uri="{9D8B030D-6E8A-4147-A177-3AD203B41FA5}">
                      <a16:colId xmlns:a16="http://schemas.microsoft.com/office/drawing/2014/main" val="1721904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Objective/Constraint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Linear</a:t>
                      </a:r>
                      <a:r>
                        <a:rPr lang="en-US" sz="2000" dirty="0"/>
                        <a:t>?</a:t>
                      </a:r>
                      <a:endParaRPr lang="en-US" sz="2000" dirty="0">
                        <a:latin typeface="Garamond" panose="02020404030301010803" pitchFamily="18" charset="0"/>
                      </a:endParaRP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285955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167973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1037918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199278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39974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15853344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/>
              <a:t>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 bwMode="auto">
              <a:xfrm>
                <a:off x="2667210" y="2677836"/>
                <a:ext cx="2315479" cy="4505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4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i="1" smtClean="0">
                          <a:latin typeface="Cambria Math"/>
                        </a:rPr>
                        <m:t>𝑧</m:t>
                      </m:r>
                      <m:r>
                        <a:rPr lang="en-US" sz="240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/>
                        </a:rPr>
                        <m:t>≥1</m:t>
                      </m:r>
                    </m:oMath>
                  </m:oMathPara>
                </a14:m>
                <a:endParaRPr lang="en-US" sz="24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210" y="2677836"/>
                <a:ext cx="2315479" cy="450526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7" t="14407" r="11600" b="15254"/>
          <a:stretch/>
        </p:blipFill>
        <p:spPr>
          <a:xfrm>
            <a:off x="6714615" y="3141710"/>
            <a:ext cx="354329" cy="330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/>
              <p:cNvSpPr txBox="1">
                <a:spLocks/>
              </p:cNvSpPr>
              <p:nvPr/>
            </p:nvSpPr>
            <p:spPr bwMode="auto">
              <a:xfrm>
                <a:off x="1989467" y="3076537"/>
                <a:ext cx="3825854" cy="504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4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/>
                        </a:rPr>
                        <m:t>−10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/>
                        </a:rPr>
                        <m:t>+7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9467" y="3076537"/>
                <a:ext cx="3825854" cy="504419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 bwMode="auto">
              <a:xfrm>
                <a:off x="2393689" y="3499765"/>
                <a:ext cx="3017411" cy="5084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4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−3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/>
                        </a:rPr>
                        <m:t>+14.5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/>
                        </a:rPr>
                        <m:t>≤30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3689" y="3499765"/>
                <a:ext cx="3017411" cy="508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/>
              <p:cNvSpPr txBox="1">
                <a:spLocks/>
              </p:cNvSpPr>
              <p:nvPr/>
            </p:nvSpPr>
            <p:spPr bwMode="auto">
              <a:xfrm>
                <a:off x="1800400" y="3891420"/>
                <a:ext cx="4203987" cy="486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4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15−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0400" y="3891420"/>
                <a:ext cx="4203987" cy="486401"/>
              </a:xfrm>
              <a:prstGeom prst="rect">
                <a:avLst/>
              </a:prstGeom>
              <a:blipFill>
                <a:blip r:embed="rId7"/>
                <a:stretch>
                  <a:fillRect b="-128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 txBox="1">
                <a:spLocks/>
              </p:cNvSpPr>
              <p:nvPr/>
            </p:nvSpPr>
            <p:spPr bwMode="auto">
              <a:xfrm>
                <a:off x="2667210" y="4314198"/>
                <a:ext cx="2284237" cy="4864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4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Garamond"/>
                    <a:ea typeface="+mn-ea"/>
                    <a:cs typeface="Garamond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≤100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210" y="4314198"/>
                <a:ext cx="2284237" cy="4864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0776" y="2758221"/>
            <a:ext cx="322004" cy="3052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0776" y="4397927"/>
            <a:ext cx="322004" cy="3052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F0379-7F4F-8B40-B2FB-A7A697404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E725-6D43-4B36-A212-66E9EE3266A5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278E0F-EDB0-0941-82FC-9F33129954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7" t="14407" r="11600" b="15254"/>
          <a:stretch/>
        </p:blipFill>
        <p:spPr>
          <a:xfrm>
            <a:off x="6732271" y="3555758"/>
            <a:ext cx="354329" cy="3304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F4FDAD-6E56-944F-BDB7-D25CEDC156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7" t="14407" r="11600" b="15254"/>
          <a:stretch/>
        </p:blipFill>
        <p:spPr>
          <a:xfrm>
            <a:off x="6732271" y="3936758"/>
            <a:ext cx="354329" cy="33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2A307CB6-41EB-3049-B7DA-7A5BCF328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610" y="3247399"/>
            <a:ext cx="114459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G. Dantzig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B50EDD-03B3-A34D-AAFB-6B47EC598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86119"/>
            <a:ext cx="2438400" cy="296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47A019E-71FD-0D49-9E5A-E04532E6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79438"/>
          </a:xfrm>
        </p:spPr>
        <p:txBody>
          <a:bodyPr/>
          <a:lstStyle/>
          <a:p>
            <a:r>
              <a:rPr lang="en-US" sz="28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Father of Linea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r Programming</a:t>
            </a:r>
            <a:endParaRPr lang="en-US" sz="2800" cap="none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03B34C6-31FF-8643-8136-6850CB7BE3A6}"/>
              </a:ext>
            </a:extLst>
          </p:cNvPr>
          <p:cNvSpPr/>
          <p:nvPr/>
        </p:nvSpPr>
        <p:spPr bwMode="auto">
          <a:xfrm>
            <a:off x="4191000" y="1597987"/>
            <a:ext cx="4615190" cy="3507413"/>
          </a:xfrm>
          <a:prstGeom prst="wedgeRoundRectCallout">
            <a:avLst>
              <a:gd name="adj1" fmla="val -79413"/>
              <a:gd name="adj2" fmla="val -1566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1946 I was Mathematical Advisor to the US Air Force Comptroller in the Pentagon. I was looking for an academic position that would pay better than a low offer I had received from Berkeley. […] I was asked to find a way to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rapidly compute a time-staged deployment, training and logistical supply program. </a:t>
            </a:r>
          </a:p>
          <a:p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       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G. Dantzig (2002)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AFFFBB-0137-8846-90C4-010F3E086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50705"/>
            <a:ext cx="2438400" cy="18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76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 of linear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4255073"/>
            <a:ext cx="3672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“Programming”</a:t>
            </a:r>
            <a:br>
              <a:rPr lang="en-US" sz="20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those days (before modern computers) meant developing a plan, organization, or schedule.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200" y="182880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Programming </a:t>
            </a:r>
            <a:b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was developed to automate deployment/resource allocation for US military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F05BC-18A0-CE40-B441-08DE6535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58" y="3843076"/>
            <a:ext cx="3020368" cy="2024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6037-216E-644E-A15F-0DED3F9440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57" y="1603731"/>
            <a:ext cx="3020369" cy="1945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973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7B8C6C0-8B50-8041-B8AF-A7B7994A4091}"/>
              </a:ext>
            </a:extLst>
          </p:cNvPr>
          <p:cNvSpPr/>
          <p:nvPr/>
        </p:nvSpPr>
        <p:spPr>
          <a:xfrm>
            <a:off x="5003748" y="1364137"/>
            <a:ext cx="3454452" cy="702472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34B51-4D8A-3F43-8614-C425FD77C96F}"/>
              </a:ext>
            </a:extLst>
          </p:cNvPr>
          <p:cNvSpPr txBox="1"/>
          <p:nvPr/>
        </p:nvSpPr>
        <p:spPr>
          <a:xfrm>
            <a:off x="5003748" y="1422116"/>
            <a:ext cx="3530652" cy="433195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More recent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Finance: 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Portfolio selection </a:t>
            </a:r>
            <a:b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(e.g. in venture capital)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5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Politics: 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Campaign planning</a:t>
            </a:r>
            <a:b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(e.g. allocating media budget)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5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Healthcare: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public health/hospitals (e.g. distribution of vaccines, nurse staffing, Operating room scheduling)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5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… and much more!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764891-A81C-1D40-9880-8E4787F36804}"/>
              </a:ext>
            </a:extLst>
          </p:cNvPr>
          <p:cNvSpPr/>
          <p:nvPr/>
        </p:nvSpPr>
        <p:spPr>
          <a:xfrm>
            <a:off x="5003748" y="1364137"/>
            <a:ext cx="3454452" cy="4640274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Applications of linear programming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F9FB84-44AB-AB41-8D39-4A29CB0FC857}"/>
              </a:ext>
            </a:extLst>
          </p:cNvPr>
          <p:cNvSpPr/>
          <p:nvPr/>
        </p:nvSpPr>
        <p:spPr>
          <a:xfrm>
            <a:off x="957778" y="1379526"/>
            <a:ext cx="3530652" cy="702472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480B2-B667-D441-822A-7E2BC33D1309}"/>
              </a:ext>
            </a:extLst>
          </p:cNvPr>
          <p:cNvSpPr txBox="1"/>
          <p:nvPr/>
        </p:nvSpPr>
        <p:spPr>
          <a:xfrm>
            <a:off x="957778" y="1422116"/>
            <a:ext cx="3530652" cy="452431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Historical</a:t>
            </a:r>
            <a:r>
              <a:rPr lang="en-US" sz="2800" b="1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Food &amp; agriculture </a:t>
            </a:r>
            <a:b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(e.g. crop optimization, diet)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5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Engineering </a:t>
            </a:r>
            <a:b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(e.g. aerodynamic shape optimization)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5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Manufacturing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(e.g. machine scheduling)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5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Transportation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(e.g. truck routing)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05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Energy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(e.g. power grid planning)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C531B9-1C13-4E41-B546-E3938B4C4465}"/>
              </a:ext>
            </a:extLst>
          </p:cNvPr>
          <p:cNvSpPr/>
          <p:nvPr/>
        </p:nvSpPr>
        <p:spPr>
          <a:xfrm>
            <a:off x="957778" y="1379526"/>
            <a:ext cx="3530652" cy="4640274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91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1" grpId="0" animBg="1"/>
      <p:bldP spid="17" grpId="0" animBg="1"/>
      <p:bldP spid="18" grpId="0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/>
              <a:t>More Advanced Applications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33332" y="1524000"/>
            <a:ext cx="4692415" cy="4449473"/>
          </a:xfrm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r>
              <a:rPr lang="en-US" sz="2200" b="1" dirty="0"/>
              <a:t>Revenue Management:</a:t>
            </a:r>
          </a:p>
          <a:p>
            <a:pPr lvl="1"/>
            <a:r>
              <a:rPr lang="en-US" sz="2200" b="1" dirty="0"/>
              <a:t>Airlines:</a:t>
            </a:r>
            <a:r>
              <a:rPr lang="en-US" sz="2200" dirty="0"/>
              <a:t> How should American Airlines sell the right seats to the right customers at the right prices?</a:t>
            </a:r>
          </a:p>
          <a:p>
            <a:pPr lvl="1"/>
            <a:r>
              <a:rPr lang="en-US" sz="2200" b="1" dirty="0"/>
              <a:t>Online advertising:</a:t>
            </a:r>
            <a:r>
              <a:rPr lang="en-US" sz="2200" dirty="0"/>
              <a:t> How many times should Google display an ad per query to maximize revenue?</a:t>
            </a:r>
          </a:p>
          <a:p>
            <a:pPr marL="284162" lvl="1" indent="0">
              <a:buNone/>
            </a:pPr>
            <a:endParaRPr lang="en-US" sz="2200" dirty="0"/>
          </a:p>
          <a:p>
            <a:r>
              <a:rPr lang="en-US" sz="2200" b="1" dirty="0"/>
              <a:t>Radiotherapy treatment:</a:t>
            </a:r>
          </a:p>
          <a:p>
            <a:pPr lvl="1"/>
            <a:r>
              <a:rPr lang="en-US" sz="2200" dirty="0"/>
              <a:t>How should the </a:t>
            </a:r>
            <a:r>
              <a:rPr lang="en-US" sz="2200" dirty="0" err="1"/>
              <a:t>beamlet</a:t>
            </a:r>
            <a:r>
              <a:rPr lang="en-US" sz="2200" dirty="0"/>
              <a:t> intensities be selected to deliver a therapeutic dose to the tumor and to minimize damage to healthy tissue?</a:t>
            </a:r>
          </a:p>
          <a:p>
            <a:pPr lvl="1"/>
            <a:endParaRPr lang="en-US" sz="2600" b="1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95" y="2385700"/>
            <a:ext cx="1255874" cy="1255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0"/>
          <a:stretch/>
        </p:blipFill>
        <p:spPr>
          <a:xfrm>
            <a:off x="5518865" y="2385700"/>
            <a:ext cx="1395937" cy="1097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41" y="4258800"/>
            <a:ext cx="1602968" cy="13746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F23A6-6891-E643-A8C6-E5971977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E725-6D43-4B36-A212-66E9EE3266A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5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 bwMode="auto">
          <a:xfrm>
            <a:off x="762000" y="3200400"/>
            <a:ext cx="807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FontTx/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GAP for optimization</a:t>
            </a:r>
            <a:endParaRPr lang="en-US" sz="2000" kern="0" cap="non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Intro to Optimization; linear vs nonlinear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Optimization Example: Product Mix (Golf Bags)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189" indent="-457189">
              <a:buFontTx/>
              <a:buChar char="-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362200" y="1289841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1"/>
              </a:spcBef>
            </a:pPr>
            <a:r>
              <a:rPr lang="en-PH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pic>
        <p:nvPicPr>
          <p:cNvPr id="8194" name="Picture 2" descr="Baseball Game Strategy with PowerPoint Shapes - SlideModel">
            <a:extLst>
              <a:ext uri="{FF2B5EF4-FFF2-40B4-BE49-F238E27FC236}">
                <a16:creationId xmlns:a16="http://schemas.microsoft.com/office/drawing/2014/main" id="{CC85EF06-2C97-6C4A-9418-AE8B3EA0E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6" r="14166"/>
          <a:stretch/>
        </p:blipFill>
        <p:spPr bwMode="auto">
          <a:xfrm>
            <a:off x="4191000" y="838200"/>
            <a:ext cx="4191000" cy="23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86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network model: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Shortest Path 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23C41F-0297-A340-BFB3-140380D594BA}"/>
              </a:ext>
            </a:extLst>
          </p:cNvPr>
          <p:cNvGrpSpPr/>
          <p:nvPr/>
        </p:nvGrpSpPr>
        <p:grpSpPr>
          <a:xfrm>
            <a:off x="381003" y="1127919"/>
            <a:ext cx="8327735" cy="5036128"/>
            <a:chOff x="381003" y="1127919"/>
            <a:chExt cx="8327735" cy="503612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748257-E63A-DE48-B074-A08F50D38BCF}"/>
                </a:ext>
              </a:extLst>
            </p:cNvPr>
            <p:cNvSpPr/>
            <p:nvPr/>
          </p:nvSpPr>
          <p:spPr bwMode="auto">
            <a:xfrm>
              <a:off x="2583513" y="1828800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EC98C3-FE54-604A-924C-88EF13B58217}"/>
                </a:ext>
              </a:extLst>
            </p:cNvPr>
            <p:cNvSpPr/>
            <p:nvPr/>
          </p:nvSpPr>
          <p:spPr bwMode="auto">
            <a:xfrm>
              <a:off x="2583513" y="4267200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A35D627-BE2C-9B4D-A178-F47776380354}"/>
                </a:ext>
              </a:extLst>
            </p:cNvPr>
            <p:cNvSpPr/>
            <p:nvPr/>
          </p:nvSpPr>
          <p:spPr bwMode="auto">
            <a:xfrm>
              <a:off x="5174315" y="1127919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F864DA-673A-D045-A30E-A67A1C9023C4}"/>
                </a:ext>
              </a:extLst>
            </p:cNvPr>
            <p:cNvSpPr/>
            <p:nvPr/>
          </p:nvSpPr>
          <p:spPr bwMode="auto">
            <a:xfrm>
              <a:off x="5174315" y="3013364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DC50C1-FA37-3442-98DB-4FFCC8B2805F}"/>
                </a:ext>
              </a:extLst>
            </p:cNvPr>
            <p:cNvSpPr/>
            <p:nvPr/>
          </p:nvSpPr>
          <p:spPr bwMode="auto">
            <a:xfrm>
              <a:off x="5174315" y="5249647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33AD5A-1E65-CF4C-8FDF-439084D25D53}"/>
                </a:ext>
              </a:extLst>
            </p:cNvPr>
            <p:cNvCxnSpPr>
              <a:cxnSpLocks/>
              <a:endCxn id="7" idx="2"/>
            </p:cNvCxnSpPr>
            <p:nvPr/>
          </p:nvCxnSpPr>
          <p:spPr bwMode="auto">
            <a:xfrm flipV="1">
              <a:off x="1306606" y="2286003"/>
              <a:ext cx="1276911" cy="8197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CAFA514-01FB-9B4B-8DB6-FE138088CD43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 bwMode="auto">
            <a:xfrm flipV="1">
              <a:off x="3497914" y="1585122"/>
              <a:ext cx="1676403" cy="700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8A48F3A-36A8-9A43-884C-3A5D4F5B31DB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 bwMode="auto">
            <a:xfrm>
              <a:off x="3497914" y="2286001"/>
              <a:ext cx="1676403" cy="11845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4D814B-7B7F-B14F-9294-597E4E6690B6}"/>
                </a:ext>
              </a:extLst>
            </p:cNvPr>
            <p:cNvCxnSpPr>
              <a:cxnSpLocks/>
              <a:endCxn id="15" idx="2"/>
            </p:cNvCxnSpPr>
            <p:nvPr/>
          </p:nvCxnSpPr>
          <p:spPr bwMode="auto">
            <a:xfrm>
              <a:off x="3497914" y="4724402"/>
              <a:ext cx="1676403" cy="98244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1ED2EC-D07D-8B45-AD3A-3B2ED8848BFC}"/>
                </a:ext>
              </a:extLst>
            </p:cNvPr>
            <p:cNvCxnSpPr>
              <a:cxnSpLocks/>
              <a:endCxn id="14" idx="2"/>
            </p:cNvCxnSpPr>
            <p:nvPr/>
          </p:nvCxnSpPr>
          <p:spPr bwMode="auto">
            <a:xfrm flipV="1">
              <a:off x="3497914" y="3470565"/>
              <a:ext cx="1676403" cy="12340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4A5879A-3B73-754F-A7F8-DB5C1487D9CA}"/>
                </a:ext>
              </a:extLst>
            </p:cNvPr>
            <p:cNvCxnSpPr>
              <a:cxnSpLocks/>
              <a:endCxn id="11" idx="2"/>
            </p:cNvCxnSpPr>
            <p:nvPr/>
          </p:nvCxnSpPr>
          <p:spPr bwMode="auto">
            <a:xfrm>
              <a:off x="1421806" y="3840163"/>
              <a:ext cx="1161711" cy="88423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E87A11-9465-7145-AF95-11D6CB0CD38A}"/>
                </a:ext>
              </a:extLst>
            </p:cNvPr>
            <p:cNvCxnSpPr>
              <a:cxnSpLocks/>
              <a:stCxn id="14" idx="6"/>
            </p:cNvCxnSpPr>
            <p:nvPr/>
          </p:nvCxnSpPr>
          <p:spPr bwMode="auto">
            <a:xfrm flipV="1">
              <a:off x="6088716" y="3429001"/>
              <a:ext cx="1447799" cy="415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9B09D4E-01CE-AA41-A14E-69D5A6C0386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8717" y="3752290"/>
              <a:ext cx="1581709" cy="19180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D96CD9A-754E-C44C-96DA-A22F4FF5ADAF}"/>
                </a:ext>
              </a:extLst>
            </p:cNvPr>
            <p:cNvCxnSpPr>
              <a:cxnSpLocks/>
              <a:stCxn id="13" idx="6"/>
            </p:cNvCxnSpPr>
            <p:nvPr/>
          </p:nvCxnSpPr>
          <p:spPr bwMode="auto">
            <a:xfrm>
              <a:off x="6088717" y="1585119"/>
              <a:ext cx="1581709" cy="15205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225EBE-23BA-7E4D-9523-94791ECFB4AC}"/>
                </a:ext>
              </a:extLst>
            </p:cNvPr>
            <p:cNvSpPr txBox="1"/>
            <p:nvPr/>
          </p:nvSpPr>
          <p:spPr>
            <a:xfrm>
              <a:off x="1963527" y="2751588"/>
              <a:ext cx="638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1ECFFD-EC71-0F47-8337-C9B1D9DF029D}"/>
                </a:ext>
              </a:extLst>
            </p:cNvPr>
            <p:cNvSpPr txBox="1"/>
            <p:nvPr/>
          </p:nvSpPr>
          <p:spPr>
            <a:xfrm>
              <a:off x="1562634" y="4298899"/>
              <a:ext cx="638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264187-9999-DB4D-9D1D-67F07DE2B2A1}"/>
                </a:ext>
              </a:extLst>
            </p:cNvPr>
            <p:cNvSpPr txBox="1"/>
            <p:nvPr/>
          </p:nvSpPr>
          <p:spPr>
            <a:xfrm>
              <a:off x="4099440" y="2453363"/>
              <a:ext cx="638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1H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3BA508-B4CC-5F43-ABFC-B0A959CAC5C3}"/>
                </a:ext>
              </a:extLst>
            </p:cNvPr>
            <p:cNvSpPr txBox="1"/>
            <p:nvPr/>
          </p:nvSpPr>
          <p:spPr>
            <a:xfrm>
              <a:off x="4093087" y="1585120"/>
              <a:ext cx="638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591630-8B1C-4941-8EF8-8724DDFB5668}"/>
                </a:ext>
              </a:extLst>
            </p:cNvPr>
            <p:cNvSpPr txBox="1"/>
            <p:nvPr/>
          </p:nvSpPr>
          <p:spPr>
            <a:xfrm>
              <a:off x="4085586" y="3659664"/>
              <a:ext cx="638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561E5CD-2821-1E41-BF2F-C24C2C05F64D}"/>
                </a:ext>
              </a:extLst>
            </p:cNvPr>
            <p:cNvSpPr txBox="1"/>
            <p:nvPr/>
          </p:nvSpPr>
          <p:spPr>
            <a:xfrm>
              <a:off x="4085584" y="4761723"/>
              <a:ext cx="638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F9C35D5-9C4E-D94B-9CC6-A7C8ED31F849}"/>
                </a:ext>
              </a:extLst>
            </p:cNvPr>
            <p:cNvSpPr txBox="1"/>
            <p:nvPr/>
          </p:nvSpPr>
          <p:spPr>
            <a:xfrm>
              <a:off x="6843799" y="1896964"/>
              <a:ext cx="638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32E8CA-0D75-1C49-94D2-15C89E352256}"/>
                </a:ext>
              </a:extLst>
            </p:cNvPr>
            <p:cNvSpPr txBox="1"/>
            <p:nvPr/>
          </p:nvSpPr>
          <p:spPr>
            <a:xfrm>
              <a:off x="6843799" y="3437420"/>
              <a:ext cx="638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0521CD-52E9-0648-9183-C71508CC8DB9}"/>
                </a:ext>
              </a:extLst>
            </p:cNvPr>
            <p:cNvSpPr txBox="1"/>
            <p:nvPr/>
          </p:nvSpPr>
          <p:spPr>
            <a:xfrm>
              <a:off x="7073539" y="4402514"/>
              <a:ext cx="638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pic>
          <p:nvPicPr>
            <p:cNvPr id="19464" name="Picture 8" descr="Baltimore City Employee United Way Campaign - United Way of Central Maryland">
              <a:extLst>
                <a:ext uri="{FF2B5EF4-FFF2-40B4-BE49-F238E27FC236}">
                  <a16:creationId xmlns:a16="http://schemas.microsoft.com/office/drawing/2014/main" id="{D71CDD88-EF15-9342-AEA8-0BBBAB6EC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3" y="2837344"/>
              <a:ext cx="1241135" cy="119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70" name="Picture 14" descr="Lucktastic Destination Freedom: Washington DC">
              <a:extLst>
                <a:ext uri="{FF2B5EF4-FFF2-40B4-BE49-F238E27FC236}">
                  <a16:creationId xmlns:a16="http://schemas.microsoft.com/office/drawing/2014/main" id="{6D45DF58-453D-424A-B884-57D3A9C50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3" y="2866176"/>
              <a:ext cx="1161711" cy="1161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72" name="Picture 16" descr="Red Bicycle Design - Free Clip Art | Bike silhouette, Bicycle, Red bicycles">
              <a:extLst>
                <a:ext uri="{FF2B5EF4-FFF2-40B4-BE49-F238E27FC236}">
                  <a16:creationId xmlns:a16="http://schemas.microsoft.com/office/drawing/2014/main" id="{10714079-3582-7844-A33A-C8DD188CA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738874">
              <a:off x="1347785" y="2160052"/>
              <a:ext cx="749300" cy="483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5980629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neyball Best scene Brad Pitt Billy Beane Jonah Hill Peter Bran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1"/>
            <a:ext cx="9144000" cy="51435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7D320-2956-2045-A546-958657778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71055-5197-6548-8704-00844CB8F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61A0-9645-46B1-89CF-8EBF9AD0E28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FDE13C-41E1-EC48-A0F2-0140474A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1" t="26696" r="10053" b="13423"/>
          <a:stretch/>
        </p:blipFill>
        <p:spPr bwMode="auto">
          <a:xfrm>
            <a:off x="838201" y="1905000"/>
            <a:ext cx="274319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6">
            <a:extLst>
              <a:ext uri="{FF2B5EF4-FFF2-40B4-BE49-F238E27FC236}">
                <a16:creationId xmlns:a16="http://schemas.microsoft.com/office/drawing/2014/main" id="{B930421C-D6CA-1D46-A044-E1FF1A62CF6A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altLang="en-US" sz="2800" kern="0" dirty="0">
                <a:solidFill>
                  <a:srgbClr val="002060"/>
                </a:solidFill>
              </a:rPr>
              <a:t>Product Mix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6E3E4-AAE7-7246-9F08-95251D89579E}"/>
              </a:ext>
            </a:extLst>
          </p:cNvPr>
          <p:cNvSpPr/>
          <p:nvPr/>
        </p:nvSpPr>
        <p:spPr>
          <a:xfrm>
            <a:off x="1295400" y="4953000"/>
            <a:ext cx="19159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kern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Strategy</a:t>
            </a:r>
            <a:br>
              <a:rPr lang="en-US" altLang="en-US" sz="2800" b="1" kern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b="1" kern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1497E-4B37-0949-9E48-59FDF27AD015}"/>
              </a:ext>
            </a:extLst>
          </p:cNvPr>
          <p:cNvSpPr/>
          <p:nvPr/>
        </p:nvSpPr>
        <p:spPr>
          <a:xfrm>
            <a:off x="5029200" y="4953000"/>
            <a:ext cx="3962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800" b="1" kern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Operational Perspective</a:t>
            </a:r>
            <a:br>
              <a:rPr lang="en-US" altLang="en-US" sz="2800" b="1" kern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b="1" kern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(This class)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12" descr="Running a Tight Ship: The Impact of Operational Efficiency on Profits –  Channel Futures">
            <a:extLst>
              <a:ext uri="{FF2B5EF4-FFF2-40B4-BE49-F238E27FC236}">
                <a16:creationId xmlns:a16="http://schemas.microsoft.com/office/drawing/2014/main" id="{1F93EDA8-00FC-0644-AED6-8307D7941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649" b="26413"/>
          <a:stretch/>
        </p:blipFill>
        <p:spPr bwMode="auto">
          <a:xfrm>
            <a:off x="4419600" y="2375635"/>
            <a:ext cx="4718587" cy="189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84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6294" y="0"/>
            <a:ext cx="7772400" cy="914400"/>
          </a:xfrm>
        </p:spPr>
        <p:txBody>
          <a:bodyPr/>
          <a:lstStyle/>
          <a:p>
            <a:r>
              <a:rPr lang="en-US" altLang="en-US" sz="2800" dirty="0">
                <a:solidFill>
                  <a:srgbClr val="002060"/>
                </a:solidFill>
                <a:latin typeface="Calibri" panose="020F0502020204030204" pitchFamily="34" charset="0"/>
              </a:rPr>
              <a:t>Product mix decisions across industries</a:t>
            </a:r>
          </a:p>
        </p:txBody>
      </p:sp>
      <p:pic>
        <p:nvPicPr>
          <p:cNvPr id="20482" name="Picture 2" descr="TaylorMade Golf Company Announces New 2019 Golf Bag Lineup - TaylorMade Golf  (news)">
            <a:extLst>
              <a:ext uri="{FF2B5EF4-FFF2-40B4-BE49-F238E27FC236}">
                <a16:creationId xmlns:a16="http://schemas.microsoft.com/office/drawing/2014/main" id="{D296D71F-003F-954C-8E24-2B154DC3DF39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3808017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oife Bennett was 16 when she was given the Pandemrix vaccine (R) at school">
            <a:extLst>
              <a:ext uri="{FF2B5EF4-FFF2-40B4-BE49-F238E27FC236}">
                <a16:creationId xmlns:a16="http://schemas.microsoft.com/office/drawing/2014/main" id="{458A1A7B-88C4-9241-8763-A2A93AC7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r="11730"/>
          <a:stretch/>
        </p:blipFill>
        <p:spPr bwMode="auto">
          <a:xfrm>
            <a:off x="4552682" y="3733801"/>
            <a:ext cx="3803904" cy="2517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pple iPhone 12 leaks: Release date, features, and rumors so far - Business  Insider">
            <a:extLst>
              <a:ext uri="{FF2B5EF4-FFF2-40B4-BE49-F238E27FC236}">
                <a16:creationId xmlns:a16="http://schemas.microsoft.com/office/drawing/2014/main" id="{ADF07E6D-9AEA-A24D-94A4-46B95C7ADBE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33800"/>
            <a:ext cx="3803904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ew international flight first-class perks | Las Vegas Review-Journal">
            <a:extLst>
              <a:ext uri="{FF2B5EF4-FFF2-40B4-BE49-F238E27FC236}">
                <a16:creationId xmlns:a16="http://schemas.microsoft.com/office/drawing/2014/main" id="{F63A1BFA-7247-F44E-B28B-E477383F61CF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5"/>
          <a:stretch/>
        </p:blipFill>
        <p:spPr bwMode="auto">
          <a:xfrm>
            <a:off x="4552682" y="1066800"/>
            <a:ext cx="3803904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131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6294" y="0"/>
            <a:ext cx="7772400" cy="914400"/>
          </a:xfrm>
        </p:spPr>
        <p:txBody>
          <a:bodyPr/>
          <a:lstStyle/>
          <a:p>
            <a:r>
              <a:rPr lang="en-US" altLang="en-US" sz="2800" dirty="0">
                <a:solidFill>
                  <a:srgbClr val="002060"/>
                </a:solidFill>
                <a:latin typeface="Calibri" panose="020F0502020204030204" pitchFamily="34" charset="0"/>
              </a:rPr>
              <a:t>Linear Programming: Product mix</a:t>
            </a:r>
          </a:p>
        </p:txBody>
      </p:sp>
      <p:pic>
        <p:nvPicPr>
          <p:cNvPr id="20482" name="Picture 2" descr="TaylorMade Golf Company Announces New 2019 Golf Bag Lineup - TaylorMade Golf  (news)">
            <a:extLst>
              <a:ext uri="{FF2B5EF4-FFF2-40B4-BE49-F238E27FC236}">
                <a16:creationId xmlns:a16="http://schemas.microsoft.com/office/drawing/2014/main" id="{D296D71F-003F-954C-8E24-2B154DC3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199"/>
            <a:ext cx="9144000" cy="609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84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E66F8-C9AF-A543-BFE4-20987BD72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61A0-9645-46B1-89CF-8EBF9AD0E28F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6386" name="Picture 2" descr="Intermission, please! or, are we done yet? | Christina Wehner">
            <a:extLst>
              <a:ext uri="{FF2B5EF4-FFF2-40B4-BE49-F238E27FC236}">
                <a16:creationId xmlns:a16="http://schemas.microsoft.com/office/drawing/2014/main" id="{39BE39BF-FF6F-7A44-A60F-92115414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613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8600" y="1676400"/>
            <a:ext cx="8077200" cy="47244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“Product mix” </a:t>
            </a:r>
            <a:r>
              <a:rPr lang="en-US" altLang="en-US" sz="20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 </a:t>
            </a:r>
            <a:br>
              <a:rPr lang="en-US" altLang="en-US" sz="20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i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Allocate scarce production resources to product types (Usually </a:t>
            </a:r>
            <a:r>
              <a:rPr lang="en-US" altLang="en-US" sz="2000" i="1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altLang="en-US" sz="2000" i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endParaRPr lang="en-US" altLang="en-US" sz="2000" b="1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“Network” </a:t>
            </a:r>
            <a:r>
              <a:rPr lang="en-US" altLang="en-US" sz="20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  </a:t>
            </a:r>
            <a:br>
              <a:rPr lang="en-US" altLang="en-US" sz="20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i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most efficient way from source(s) to destination(s) (Usually </a:t>
            </a:r>
            <a:r>
              <a:rPr lang="en-US" altLang="en-US" sz="2000" i="1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</a:t>
            </a:r>
            <a:r>
              <a:rPr lang="en-US" altLang="en-US" sz="2000" i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endParaRPr kumimoji="0" lang="en-US" altLang="en-US" sz="20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“Covering/staffing/scheduling”</a:t>
            </a:r>
            <a:r>
              <a:rPr kumimoji="0" lang="en-US" altLang="en-US" sz="20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problems</a:t>
            </a:r>
            <a:br>
              <a:rPr kumimoji="0" lang="en-US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en-US" sz="2000" b="0" i="1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Minimize cost while ensuring minimum requirements </a:t>
            </a:r>
            <a:r>
              <a:rPr kumimoji="0" lang="en-US" altLang="en-US" sz="2000" b="0" i="1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(Usually </a:t>
            </a:r>
            <a:r>
              <a:rPr kumimoji="0" lang="en-US" altLang="en-US" sz="2000" b="0" i="1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Min</a:t>
            </a:r>
            <a:r>
              <a:rPr lang="en-US" altLang="en-US" sz="2000" i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+mj-lt"/>
              <a:buAutoNum type="arabicPeriod"/>
              <a:tabLst/>
              <a:defRPr/>
            </a:pPr>
            <a:endParaRPr kumimoji="0" lang="en-US" altLang="en-US" sz="2000" b="0" i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r>
              <a:rPr lang="en-US" altLang="en-US" sz="2000" b="1" kern="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“Blending” </a:t>
            </a:r>
            <a:r>
              <a:rPr lang="en-US" altLang="en-US" sz="2000" kern="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problems</a:t>
            </a:r>
            <a:br>
              <a:rPr lang="en-US" altLang="en-US" sz="2000" kern="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altLang="en-US" sz="2000" i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 covering but with proportionality constraints (Usually </a:t>
            </a:r>
            <a:r>
              <a:rPr lang="en-US" altLang="en-US" sz="2000" i="1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</a:t>
            </a:r>
            <a:r>
              <a:rPr lang="en-US" altLang="en-US" sz="2000" i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en-US" sz="2000" kern="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838200" y="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Special types of LP</a:t>
            </a:r>
            <a:r>
              <a:rPr kumimoji="0" lang="en-US" altLang="en-US" sz="40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problems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FA5CF-1F30-2844-84C7-E7956F929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61A0-9645-46B1-89CF-8EBF9AD0E28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0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8600" y="1676400"/>
            <a:ext cx="8077200" cy="47244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“Product mix” </a:t>
            </a:r>
            <a:r>
              <a:rPr lang="en-US" altLang="en-US" sz="20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 </a:t>
            </a:r>
            <a:br>
              <a:rPr lang="en-US" altLang="en-US" sz="20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i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Allocate scarce production resources to product types (Usually </a:t>
            </a:r>
            <a:r>
              <a:rPr lang="en-US" altLang="en-US" sz="2000" i="1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altLang="en-US" sz="2000" i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endParaRPr lang="en-US" altLang="en-US" sz="2000" b="1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“Network” </a:t>
            </a:r>
            <a:r>
              <a:rPr lang="en-US" altLang="en-US" sz="2000" kern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  </a:t>
            </a:r>
            <a:br>
              <a:rPr lang="en-US" altLang="en-US" sz="2000" kern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i="1" kern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most efficient way from source(s) to destination(s) (Usually Min)</a:t>
            </a:r>
          </a:p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endParaRPr kumimoji="0" lang="en-US" altLang="en-US" sz="2000" b="1" i="1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“Covering/staffing/scheduling”</a:t>
            </a:r>
            <a:r>
              <a:rPr kumimoji="0" lang="en-US" altLang="en-US" sz="2000" b="1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problems</a:t>
            </a:r>
            <a:br>
              <a:rPr kumimoji="0" lang="en-US" altLang="en-US" sz="2000" b="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en-US" sz="2000" b="0" i="1" strike="noStrike" kern="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Minimize cost while ensuring minimum requirements </a:t>
            </a:r>
            <a:r>
              <a:rPr kumimoji="0" lang="en-US" altLang="en-US" sz="2000" b="0" i="1" u="none" strike="noStrike" kern="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(Usually Min</a:t>
            </a:r>
            <a:r>
              <a:rPr lang="en-US" altLang="en-US" sz="2000" i="1" kern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+mj-lt"/>
              <a:buAutoNum type="arabicPeriod"/>
              <a:tabLst/>
              <a:defRPr/>
            </a:pPr>
            <a:endParaRPr kumimoji="0" lang="en-US" altLang="en-US" sz="2000" b="0" i="0" u="none" strike="noStrike" kern="0" cap="none" spc="0" normalizeH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14350" indent="-514350">
              <a:spcBef>
                <a:spcPct val="20000"/>
              </a:spcBef>
              <a:buClr>
                <a:schemeClr val="folHlink"/>
              </a:buClr>
              <a:buSzPct val="60000"/>
              <a:buFont typeface="+mj-lt"/>
              <a:buAutoNum type="arabicPeriod"/>
              <a:defRPr/>
            </a:pPr>
            <a:r>
              <a:rPr lang="en-US" altLang="en-US" sz="2000" b="1" kern="0" baseline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“Blending” </a:t>
            </a:r>
            <a:r>
              <a:rPr lang="en-US" altLang="en-US" sz="2000" kern="0" baseline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problems</a:t>
            </a:r>
            <a:br>
              <a:rPr lang="en-US" altLang="en-US" sz="2000" kern="0" baseline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altLang="en-US" sz="2000" i="1" kern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 covering but with proportionality constraints (Usually Min)</a:t>
            </a:r>
            <a:endParaRPr lang="en-US" altLang="en-US" sz="2000" kern="0" baseline="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838200" y="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Special types of LP</a:t>
            </a:r>
            <a:r>
              <a:rPr kumimoji="0" lang="en-US" altLang="en-US" sz="40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problems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21506" name="Picture 2" descr="Premium Custom Golf Bags | Vessel Customize – VESSEL">
            <a:extLst>
              <a:ext uri="{FF2B5EF4-FFF2-40B4-BE49-F238E27FC236}">
                <a16:creationId xmlns:a16="http://schemas.microsoft.com/office/drawing/2014/main" id="{796E55C7-3EC6-F041-94FC-273574769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620" y="1676400"/>
            <a:ext cx="906780" cy="9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B655D-6AB8-2444-95E3-D3FD36FCD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61A0-9645-46B1-89CF-8EBF9AD0E28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102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6723" y="1143000"/>
            <a:ext cx="8915400" cy="5334000"/>
          </a:xfrm>
          <a:ln w="3175"/>
        </p:spPr>
        <p:txBody>
          <a:bodyPr/>
          <a:lstStyle/>
          <a:p>
            <a:pPr algn="just">
              <a:lnSpc>
                <a:spcPct val="120000"/>
              </a:lnSpc>
              <a:buFont typeface="Wingdings" pitchFamily="2" charset="2"/>
              <a:buNone/>
            </a:pP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	Par, Inc. Manufactures two types of golf bags:  </a:t>
            </a:r>
            <a:r>
              <a:rPr lang="en-US" altLang="en-US" sz="1800" b="1" u="sng" dirty="0">
                <a:solidFill>
                  <a:schemeClr val="tx1"/>
                </a:solidFill>
                <a:latin typeface="Calibri" panose="020F0502020204030204" pitchFamily="34" charset="0"/>
              </a:rPr>
              <a:t>standard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and </a:t>
            </a:r>
            <a:r>
              <a:rPr lang="en-US" altLang="en-US" sz="1800" b="1" u="sng" dirty="0">
                <a:solidFill>
                  <a:schemeClr val="tx1"/>
                </a:solidFill>
                <a:latin typeface="Calibri" panose="020F0502020204030204" pitchFamily="34" charset="0"/>
              </a:rPr>
              <a:t>deluxe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. </a:t>
            </a:r>
          </a:p>
          <a:p>
            <a:pPr algn="just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	The profit contribution of a standard golf bag is $10. The profit contribution of a deluxe golf bag is $9. </a:t>
            </a:r>
          </a:p>
          <a:p>
            <a:pPr algn="just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	The production of golf bags mainly consists of  four steps: cutting &amp; dyeing, sewing, finishing, inspection &amp; packaging. Each standard golf bag requires </a:t>
            </a: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7/10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hours of cutting dyeing, </a:t>
            </a: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1/2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hour of sewing, </a:t>
            </a: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hour of finishing, and </a:t>
            </a: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0.1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hour of inspection &amp; packaging. Each deluxe golf bag requires </a:t>
            </a: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hours of cutting dyeing, </a:t>
            </a: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5/6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hour of sewing, </a:t>
            </a: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2/3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hour of finishing, and </a:t>
            </a: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1/4 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hour of inspection &amp; packaging. </a:t>
            </a:r>
          </a:p>
          <a:p>
            <a:pPr algn="just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	Demand for golf bags is unlimited. However, due to the capacity and labor constraints, each week Par has at most </a:t>
            </a: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630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hours of cutting &amp; dyeing, </a:t>
            </a: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600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hours of sewing, </a:t>
            </a: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708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hours of finishing, and </a:t>
            </a:r>
            <a:r>
              <a:rPr lang="en-US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135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hours of inspection and packaging for the production of golf bags.</a:t>
            </a:r>
          </a:p>
          <a:p>
            <a:pPr algn="just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	How many bags of each type should be produced to maximize weekly profit?</a:t>
            </a:r>
          </a:p>
          <a:p>
            <a:pPr>
              <a:buFont typeface="Wingdings" pitchFamily="2" charset="2"/>
              <a:buNone/>
            </a:pP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BB3BD9-58BB-4245-AF86-0D0AD5B4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Product mix</a:t>
            </a:r>
          </a:p>
        </p:txBody>
      </p:sp>
    </p:spTree>
    <p:extLst>
      <p:ext uri="{BB962C8B-B14F-4D97-AF65-F5344CB8AC3E}">
        <p14:creationId xmlns:p14="http://schemas.microsoft.com/office/powerpoint/2010/main" val="36451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verseas bags manufacturer – Softline Brand Partners">
            <a:extLst>
              <a:ext uri="{FF2B5EF4-FFF2-40B4-BE49-F238E27FC236}">
                <a16:creationId xmlns:a16="http://schemas.microsoft.com/office/drawing/2014/main" id="{00B04098-30CE-784F-BB14-66009C555848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6"/>
          <a:stretch/>
        </p:blipFill>
        <p:spPr bwMode="auto">
          <a:xfrm>
            <a:off x="2514600" y="2400300"/>
            <a:ext cx="182880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utting Fabric for Production: How You Can Save Money- Fashion Insiders">
            <a:extLst>
              <a:ext uri="{FF2B5EF4-FFF2-40B4-BE49-F238E27FC236}">
                <a16:creationId xmlns:a16="http://schemas.microsoft.com/office/drawing/2014/main" id="{C531ACF7-8180-9644-8565-9BA8F86426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5"/>
          <a:stretch/>
        </p:blipFill>
        <p:spPr bwMode="auto">
          <a:xfrm>
            <a:off x="414529" y="2400300"/>
            <a:ext cx="182880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for post">
            <a:extLst>
              <a:ext uri="{FF2B5EF4-FFF2-40B4-BE49-F238E27FC236}">
                <a16:creationId xmlns:a16="http://schemas.microsoft.com/office/drawing/2014/main" id="{A1D2A4C5-8B13-F34A-A4B0-8C9D32D480B2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 b="50000"/>
          <a:stretch/>
        </p:blipFill>
        <p:spPr bwMode="auto">
          <a:xfrm>
            <a:off x="4572000" y="2400300"/>
            <a:ext cx="182880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checklist for testing measurement invariance - Rens van de Schoot">
            <a:extLst>
              <a:ext uri="{FF2B5EF4-FFF2-40B4-BE49-F238E27FC236}">
                <a16:creationId xmlns:a16="http://schemas.microsoft.com/office/drawing/2014/main" id="{52F1C745-0788-B646-93DE-87E90C2EE35C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400300"/>
            <a:ext cx="1719072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0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6294" y="0"/>
            <a:ext cx="7772400" cy="914400"/>
          </a:xfrm>
        </p:spPr>
        <p:txBody>
          <a:bodyPr/>
          <a:lstStyle/>
          <a:p>
            <a:r>
              <a:rPr lang="en-US" altLang="en-US" sz="2800" dirty="0">
                <a:solidFill>
                  <a:srgbClr val="002060"/>
                </a:solidFill>
                <a:latin typeface="Calibri" panose="020F0502020204030204" pitchFamily="34" charset="0"/>
              </a:rPr>
              <a:t>Production Process: Golf Bags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37EE93-4D2E-7E4A-9764-03179294183A}"/>
              </a:ext>
            </a:extLst>
          </p:cNvPr>
          <p:cNvGraphicFramePr/>
          <p:nvPr/>
        </p:nvGraphicFramePr>
        <p:xfrm>
          <a:off x="457200" y="3276600"/>
          <a:ext cx="8303302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90094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Groups</a:t>
            </a:r>
          </a:p>
        </p:txBody>
      </p:sp>
      <p:pic>
        <p:nvPicPr>
          <p:cNvPr id="1026" name="Picture 2" descr="Zoom Adds The Ability Of Participants To Self-Select Their Breakout Rooms,  But There Is A Catch | Larry Ferlazzo's Websites of the Day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70" b="16542"/>
          <a:stretch/>
        </p:blipFill>
        <p:spPr bwMode="auto">
          <a:xfrm>
            <a:off x="1295400" y="1143000"/>
            <a:ext cx="6296910" cy="39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752600" y="502920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pPr marL="514350" indent="-514350" algn="l">
              <a:lnSpc>
                <a:spcPct val="110000"/>
              </a:lnSpc>
              <a:buAutoNum type="arabicPeriod"/>
            </a:pPr>
            <a:r>
              <a:rPr lang="en-US" sz="1800" b="0" kern="0" dirty="0">
                <a:latin typeface="Calibri" panose="020F0502020204030204" pitchFamily="34" charset="0"/>
              </a:rPr>
              <a:t>Complete the Google Doc with GAP </a:t>
            </a:r>
          </a:p>
          <a:p>
            <a:pPr marL="514350" indent="-514350" algn="l">
              <a:lnSpc>
                <a:spcPct val="110000"/>
              </a:lnSpc>
              <a:buAutoNum type="arabicPeriod"/>
            </a:pPr>
            <a:r>
              <a:rPr lang="en-US" sz="1800" b="0" kern="0" dirty="0">
                <a:latin typeface="Calibri" panose="020F0502020204030204" pitchFamily="34" charset="0"/>
              </a:rPr>
              <a:t>Solve problem using Excel Solver</a:t>
            </a:r>
          </a:p>
          <a:p>
            <a:pPr marL="514350" indent="-514350" algn="l">
              <a:lnSpc>
                <a:spcPct val="110000"/>
              </a:lnSpc>
              <a:buAutoNum type="arabicPeriod"/>
            </a:pPr>
            <a:r>
              <a:rPr lang="en-US" sz="1800" b="0" kern="0" dirty="0">
                <a:latin typeface="Calibri" panose="020F0502020204030204" pitchFamily="34" charset="0"/>
              </a:rPr>
              <a:t>Choose a spokesperson to present results</a:t>
            </a:r>
          </a:p>
        </p:txBody>
      </p:sp>
    </p:spTree>
    <p:extLst>
      <p:ext uri="{BB962C8B-B14F-4D97-AF65-F5344CB8AC3E}">
        <p14:creationId xmlns:p14="http://schemas.microsoft.com/office/powerpoint/2010/main" val="410230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network model: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Shortest Path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748257-E63A-DE48-B074-A08F50D38BCF}"/>
              </a:ext>
            </a:extLst>
          </p:cNvPr>
          <p:cNvSpPr/>
          <p:nvPr/>
        </p:nvSpPr>
        <p:spPr bwMode="auto">
          <a:xfrm>
            <a:off x="2583513" y="1828800"/>
            <a:ext cx="914400" cy="914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EC98C3-FE54-604A-924C-88EF13B58217}"/>
              </a:ext>
            </a:extLst>
          </p:cNvPr>
          <p:cNvSpPr/>
          <p:nvPr/>
        </p:nvSpPr>
        <p:spPr bwMode="auto">
          <a:xfrm>
            <a:off x="2583513" y="4267200"/>
            <a:ext cx="914400" cy="914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35D627-BE2C-9B4D-A178-F47776380354}"/>
              </a:ext>
            </a:extLst>
          </p:cNvPr>
          <p:cNvSpPr/>
          <p:nvPr/>
        </p:nvSpPr>
        <p:spPr bwMode="auto">
          <a:xfrm>
            <a:off x="5174315" y="1127919"/>
            <a:ext cx="914400" cy="914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F864DA-673A-D045-A30E-A67A1C9023C4}"/>
              </a:ext>
            </a:extLst>
          </p:cNvPr>
          <p:cNvSpPr/>
          <p:nvPr/>
        </p:nvSpPr>
        <p:spPr bwMode="auto">
          <a:xfrm>
            <a:off x="5174315" y="3013364"/>
            <a:ext cx="914400" cy="914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DC50C1-FA37-3442-98DB-4FFCC8B2805F}"/>
              </a:ext>
            </a:extLst>
          </p:cNvPr>
          <p:cNvSpPr/>
          <p:nvPr/>
        </p:nvSpPr>
        <p:spPr bwMode="auto">
          <a:xfrm>
            <a:off x="5174315" y="5249647"/>
            <a:ext cx="914400" cy="914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33AD5A-1E65-CF4C-8FDF-439084D25D53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 flipV="1">
            <a:off x="1306606" y="2286003"/>
            <a:ext cx="1276911" cy="8197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AFA514-01FB-9B4B-8DB6-FE138088CD43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 bwMode="auto">
          <a:xfrm flipV="1">
            <a:off x="3497914" y="1585122"/>
            <a:ext cx="1676403" cy="7008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A48F3A-36A8-9A43-884C-3A5D4F5B31DB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 bwMode="auto">
          <a:xfrm>
            <a:off x="3497914" y="2286001"/>
            <a:ext cx="1676403" cy="1184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4D814B-7B7F-B14F-9294-597E4E6690B6}"/>
              </a:ext>
            </a:extLst>
          </p:cNvPr>
          <p:cNvCxnSpPr>
            <a:cxnSpLocks/>
            <a:endCxn id="15" idx="2"/>
          </p:cNvCxnSpPr>
          <p:nvPr/>
        </p:nvCxnSpPr>
        <p:spPr bwMode="auto">
          <a:xfrm>
            <a:off x="3497914" y="4724402"/>
            <a:ext cx="1676403" cy="9824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1ED2EC-D07D-8B45-AD3A-3B2ED8848BFC}"/>
              </a:ext>
            </a:extLst>
          </p:cNvPr>
          <p:cNvCxnSpPr>
            <a:cxnSpLocks/>
            <a:endCxn id="14" idx="2"/>
          </p:cNvCxnSpPr>
          <p:nvPr/>
        </p:nvCxnSpPr>
        <p:spPr bwMode="auto">
          <a:xfrm flipV="1">
            <a:off x="3497914" y="3470565"/>
            <a:ext cx="1676403" cy="1234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A5879A-3B73-754F-A7F8-DB5C1487D9CA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>
            <a:off x="1421806" y="3840163"/>
            <a:ext cx="1161711" cy="884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E87A11-9465-7145-AF95-11D6CB0CD38A}"/>
              </a:ext>
            </a:extLst>
          </p:cNvPr>
          <p:cNvCxnSpPr>
            <a:cxnSpLocks/>
            <a:stCxn id="14" idx="6"/>
          </p:cNvCxnSpPr>
          <p:nvPr/>
        </p:nvCxnSpPr>
        <p:spPr bwMode="auto">
          <a:xfrm flipV="1">
            <a:off x="6088716" y="3429001"/>
            <a:ext cx="1447799" cy="41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B09D4E-01CE-AA41-A14E-69D5A6C038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088717" y="3752290"/>
            <a:ext cx="1581709" cy="1918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96CD9A-754E-C44C-96DA-A22F4FF5ADAF}"/>
              </a:ext>
            </a:extLst>
          </p:cNvPr>
          <p:cNvCxnSpPr>
            <a:cxnSpLocks/>
            <a:stCxn id="13" idx="6"/>
          </p:cNvCxnSpPr>
          <p:nvPr/>
        </p:nvCxnSpPr>
        <p:spPr bwMode="auto">
          <a:xfrm>
            <a:off x="6088717" y="1585119"/>
            <a:ext cx="1581709" cy="15205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6225EBE-23BA-7E4D-9523-94791ECFB4AC}"/>
              </a:ext>
            </a:extLst>
          </p:cNvPr>
          <p:cNvSpPr txBox="1"/>
          <p:nvPr/>
        </p:nvSpPr>
        <p:spPr>
          <a:xfrm>
            <a:off x="1963527" y="2751588"/>
            <a:ext cx="63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1ECFFD-EC71-0F47-8337-C9B1D9DF029D}"/>
              </a:ext>
            </a:extLst>
          </p:cNvPr>
          <p:cNvSpPr txBox="1"/>
          <p:nvPr/>
        </p:nvSpPr>
        <p:spPr>
          <a:xfrm>
            <a:off x="1562634" y="4298899"/>
            <a:ext cx="63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264187-9999-DB4D-9D1D-67F07DE2B2A1}"/>
              </a:ext>
            </a:extLst>
          </p:cNvPr>
          <p:cNvSpPr txBox="1"/>
          <p:nvPr/>
        </p:nvSpPr>
        <p:spPr>
          <a:xfrm>
            <a:off x="4099440" y="2453363"/>
            <a:ext cx="63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3BA508-B4CC-5F43-ABFC-B0A959CAC5C3}"/>
              </a:ext>
            </a:extLst>
          </p:cNvPr>
          <p:cNvSpPr txBox="1"/>
          <p:nvPr/>
        </p:nvSpPr>
        <p:spPr>
          <a:xfrm>
            <a:off x="4093087" y="1585120"/>
            <a:ext cx="63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591630-8B1C-4941-8EF8-8724DDFB5668}"/>
              </a:ext>
            </a:extLst>
          </p:cNvPr>
          <p:cNvSpPr txBox="1"/>
          <p:nvPr/>
        </p:nvSpPr>
        <p:spPr>
          <a:xfrm>
            <a:off x="4085586" y="3659664"/>
            <a:ext cx="63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61E5CD-2821-1E41-BF2F-C24C2C05F64D}"/>
              </a:ext>
            </a:extLst>
          </p:cNvPr>
          <p:cNvSpPr txBox="1"/>
          <p:nvPr/>
        </p:nvSpPr>
        <p:spPr>
          <a:xfrm>
            <a:off x="4085584" y="4761723"/>
            <a:ext cx="63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9C35D5-9C4E-D94B-9CC6-A7C8ED31F849}"/>
              </a:ext>
            </a:extLst>
          </p:cNvPr>
          <p:cNvSpPr txBox="1"/>
          <p:nvPr/>
        </p:nvSpPr>
        <p:spPr>
          <a:xfrm>
            <a:off x="6843799" y="1896964"/>
            <a:ext cx="63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32E8CA-0D75-1C49-94D2-15C89E352256}"/>
              </a:ext>
            </a:extLst>
          </p:cNvPr>
          <p:cNvSpPr txBox="1"/>
          <p:nvPr/>
        </p:nvSpPr>
        <p:spPr>
          <a:xfrm>
            <a:off x="6843799" y="3437420"/>
            <a:ext cx="63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521CD-52E9-0648-9183-C71508CC8DB9}"/>
              </a:ext>
            </a:extLst>
          </p:cNvPr>
          <p:cNvSpPr txBox="1"/>
          <p:nvPr/>
        </p:nvSpPr>
        <p:spPr>
          <a:xfrm>
            <a:off x="7073539" y="4402514"/>
            <a:ext cx="63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3H</a:t>
            </a:r>
          </a:p>
        </p:txBody>
      </p:sp>
      <p:pic>
        <p:nvPicPr>
          <p:cNvPr id="19464" name="Picture 8" descr="Baltimore City Employee United Way Campaign - United Way of Central Maryland">
            <a:extLst>
              <a:ext uri="{FF2B5EF4-FFF2-40B4-BE49-F238E27FC236}">
                <a16:creationId xmlns:a16="http://schemas.microsoft.com/office/drawing/2014/main" id="{D71CDD88-EF15-9342-AEA8-0BBBAB6E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3" y="2837344"/>
            <a:ext cx="1241135" cy="119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Lucktastic Destination Freedom: Washington DC">
            <a:extLst>
              <a:ext uri="{FF2B5EF4-FFF2-40B4-BE49-F238E27FC236}">
                <a16:creationId xmlns:a16="http://schemas.microsoft.com/office/drawing/2014/main" id="{6D45DF58-453D-424A-B884-57D3A9C5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3" y="2866176"/>
            <a:ext cx="1161711" cy="116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Red Bicycle Design - Free Clip Art | Bike silhouette, Bicycle, Red bicycles">
            <a:extLst>
              <a:ext uri="{FF2B5EF4-FFF2-40B4-BE49-F238E27FC236}">
                <a16:creationId xmlns:a16="http://schemas.microsoft.com/office/drawing/2014/main" id="{10714079-3582-7844-A33A-C8DD188CA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38874">
            <a:off x="1347785" y="2160052"/>
            <a:ext cx="749300" cy="48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036444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6525"/>
            <a:ext cx="78867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Product Mix: GAP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332" y="1143000"/>
            <a:ext cx="8683647" cy="49530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Define Model in Words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Objective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Decision Variables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Formulate Model Mathematically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Decision Variables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Define Objective Function in terms of Decision Variables</a:t>
            </a:r>
          </a:p>
          <a:p>
            <a:pPr marL="284156" lvl="1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Constraints in terms of Decision Variables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3484" y="1571643"/>
            <a:ext cx="283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(Maximize Profit)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51570" y="1926609"/>
            <a:ext cx="514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(# standard bags;  # deluxe bags)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05000" y="2288649"/>
            <a:ext cx="679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(Capacity and labor constraints; 4 total)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3562290"/>
            <a:ext cx="497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(# standard = S, # deluxe = 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555" y="4241381"/>
            <a:ext cx="753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56"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(Profit = 10*S+9*D)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D9D5C4AF-C8AA-AD4E-9BCB-CDD6CC6E4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014807"/>
            <a:ext cx="64008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Cutting &amp; Dyeing: 	 	 	</a:t>
            </a:r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7/10 S  +        D   	</a:t>
            </a:r>
            <a:r>
              <a:rPr lang="en-US" alt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 </a:t>
            </a:r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630</a:t>
            </a:r>
            <a:endParaRPr lang="en-US" altLang="en-US" sz="18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  <a:sym typeface="Symbol" pitchFamily="18" charset="2"/>
            </a:endParaRPr>
          </a:p>
          <a:p>
            <a:pPr eaLnBrk="0" hangingPunct="0"/>
            <a:r>
              <a:rPr lang="en-US" alt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Sewing:                                    	   	</a:t>
            </a:r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 S   +   5/6 D   	</a:t>
            </a:r>
            <a:r>
              <a:rPr lang="en-US" alt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 </a:t>
            </a:r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600</a:t>
            </a:r>
          </a:p>
          <a:p>
            <a:pPr eaLnBrk="0" hangingPunct="0"/>
            <a:r>
              <a:rPr lang="en-US" alt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Finishing:                        </a:t>
            </a:r>
            <a:r>
              <a:rPr lang="en-US" alt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	</a:t>
            </a:r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  + 	2/3 D</a:t>
            </a:r>
            <a:r>
              <a:rPr lang="en-US" altLang="en-US" sz="1800" i="1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</a:t>
            </a:r>
            <a:r>
              <a:rPr lang="en-US" alt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 </a:t>
            </a:r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708</a:t>
            </a:r>
            <a:endParaRPr lang="en-US" altLang="en-US" sz="18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  <a:sym typeface="Symbol" pitchFamily="18" charset="2"/>
            </a:endParaRPr>
          </a:p>
          <a:p>
            <a:pPr eaLnBrk="0" hangingPunct="0"/>
            <a:r>
              <a:rPr lang="en-US" alt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Inspection &amp; Packaging:          		</a:t>
            </a:r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1</a:t>
            </a:r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/10 S   + 1/4 D  	</a:t>
            </a:r>
            <a:r>
              <a:rPr lang="en-US" alt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 </a:t>
            </a:r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135</a:t>
            </a:r>
          </a:p>
          <a:p>
            <a:pPr eaLnBrk="0" hangingPunct="0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                                                          	S 0,   D 0,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19A03-3BCC-D34D-8B15-640B2C520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E725-6D43-4B36-A212-66E9EE3266A5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5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10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CA81B0-B8BC-8040-A51F-0BFFD95FA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235"/>
            <a:ext cx="9144000" cy="4183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328D43-92CC-DB4A-9DAD-FAB385E0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 Mix: Solver Menu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D3805C3-C7D4-794D-A118-A3B67B09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723548"/>
            <a:ext cx="1981200" cy="549275"/>
          </a:xfrm>
          <a:prstGeom prst="wedgeRectCallout">
            <a:avLst>
              <a:gd name="adj1" fmla="val -28141"/>
              <a:gd name="adj2" fmla="val 170644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 function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0116492A-20FA-F842-9DE8-C2810D6CD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925507"/>
            <a:ext cx="1066800" cy="549275"/>
          </a:xfrm>
          <a:prstGeom prst="wedgeRectCallout">
            <a:avLst>
              <a:gd name="adj1" fmla="val 139224"/>
              <a:gd name="adj2" fmla="val 169619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Maximize!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EA93D210-2DCD-554A-8F5D-1D14F59CF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227313"/>
            <a:ext cx="1219200" cy="549275"/>
          </a:xfrm>
          <a:prstGeom prst="wedgeRectCallout">
            <a:avLst>
              <a:gd name="adj1" fmla="val -119045"/>
              <a:gd name="adj2" fmla="val -110623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03E1572-C587-1240-A913-194625A57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350" y="4709459"/>
            <a:ext cx="1219200" cy="549275"/>
          </a:xfrm>
          <a:prstGeom prst="wedgeRectCallout">
            <a:avLst>
              <a:gd name="adj1" fmla="val 140643"/>
              <a:gd name="adj2" fmla="val -166808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Non-negativity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5EF2C01D-019F-B245-8ECA-D539508E7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209" y="5258734"/>
            <a:ext cx="1219200" cy="549275"/>
          </a:xfrm>
          <a:prstGeom prst="wedgeRectCallout">
            <a:avLst>
              <a:gd name="adj1" fmla="val 87205"/>
              <a:gd name="adj2" fmla="val -239640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Simplex 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B23CD5-B7DF-C14C-92A2-E1BCF02CC5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E725-6D43-4B36-A212-66E9EE3266A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82FE58B3-00E9-5245-89D3-F66A21B5A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1982236"/>
            <a:ext cx="1066800" cy="549275"/>
          </a:xfrm>
          <a:prstGeom prst="wedgeRectCallout">
            <a:avLst>
              <a:gd name="adj1" fmla="val 111079"/>
              <a:gd name="adj2" fmla="val 45385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variables</a:t>
            </a:r>
          </a:p>
        </p:txBody>
      </p:sp>
    </p:spTree>
    <p:extLst>
      <p:ext uri="{BB962C8B-B14F-4D97-AF65-F5344CB8AC3E}">
        <p14:creationId xmlns:p14="http://schemas.microsoft.com/office/powerpoint/2010/main" val="1198491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AD8C0-8D56-634F-8EBB-45239403E1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E725-6D43-4B36-A212-66E9EE3266A5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146" name="Picture 2" descr="Your&#10;assumptions&#10;are probably&#10;wrong.&#10;by nis frome&#10; ">
            <a:extLst>
              <a:ext uri="{FF2B5EF4-FFF2-40B4-BE49-F238E27FC236}">
                <a16:creationId xmlns:a16="http://schemas.microsoft.com/office/drawing/2014/main" id="{C60C5D07-B3BA-2544-BD7A-0F293D209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9" b="12216"/>
          <a:stretch/>
        </p:blipFill>
        <p:spPr bwMode="auto">
          <a:xfrm>
            <a:off x="0" y="838200"/>
            <a:ext cx="914485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72D122E7-59CF-764F-ADC4-CC2DC6516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-127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Sensitivity (</a:t>
            </a:r>
            <a:r>
              <a:rPr kumimoji="0" lang="en-US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Wha</a:t>
            </a:r>
            <a:r>
              <a:rPr lang="en-US" altLang="en-US" sz="4000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 if?)</a:t>
            </a: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en-US" sz="4000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</a:t>
            </a:r>
            <a:r>
              <a:rPr kumimoji="0" lang="en-US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nalysis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042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on Musk">
            <a:extLst>
              <a:ext uri="{FF2B5EF4-FFF2-40B4-BE49-F238E27FC236}">
                <a16:creationId xmlns:a16="http://schemas.microsoft.com/office/drawing/2014/main" id="{86F60619-A819-2D45-9362-928FE411A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058902"/>
            <a:ext cx="4724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838200" y="-127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Sensitivity (</a:t>
            </a:r>
            <a:r>
              <a:rPr kumimoji="0" lang="en-US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Wha</a:t>
            </a:r>
            <a:r>
              <a:rPr lang="en-US" altLang="en-US" sz="4000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 if?)</a:t>
            </a: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altLang="en-US" sz="4000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</a:t>
            </a:r>
            <a:r>
              <a:rPr kumimoji="0" lang="en-US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nalysis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DA183-5AD7-DC45-B943-EA72D6AEED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61A0-9645-46B1-89CF-8EBF9AD0E28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0E8D4-041C-6849-A482-E8B86E5F22D0}"/>
              </a:ext>
            </a:extLst>
          </p:cNvPr>
          <p:cNvSpPr/>
          <p:nvPr/>
        </p:nvSpPr>
        <p:spPr>
          <a:xfrm>
            <a:off x="228600" y="4911804"/>
            <a:ext cx="8229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Types of Sensitivity Analysis:</a:t>
            </a:r>
          </a:p>
          <a:p>
            <a:pPr marL="685800" lvl="1" indent="-342900">
              <a:buFont typeface="+mj-lt"/>
              <a:buAutoNum type="arabicParenR"/>
            </a:pPr>
            <a:r>
              <a:rPr lang="en-US" sz="1700" b="1" i="1" dirty="0">
                <a:latin typeface="Calibri" panose="020F0502020204030204" pitchFamily="34" charset="0"/>
                <a:cs typeface="Calibri" panose="020F0502020204030204" pitchFamily="34" charset="0"/>
              </a:rPr>
              <a:t>Change in Objective Function: </a:t>
            </a:r>
            <a:r>
              <a:rPr lang="en-US" sz="17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happens if profit margins change?</a:t>
            </a:r>
          </a:p>
          <a:p>
            <a:pPr marL="685800" lvl="1" indent="-342900">
              <a:buFont typeface="+mj-lt"/>
              <a:buAutoNum type="arabicParenR"/>
            </a:pPr>
            <a:r>
              <a:rPr lang="en-US" sz="1700" b="1" i="1" dirty="0">
                <a:latin typeface="Calibri" panose="020F0502020204030204" pitchFamily="34" charset="0"/>
                <a:cs typeface="Calibri" panose="020F0502020204030204" pitchFamily="34" charset="0"/>
              </a:rPr>
              <a:t>Change in RHS value of constraint: </a:t>
            </a:r>
            <a:r>
              <a:rPr lang="en-US" sz="17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happens if production capacity changes?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258DBBD-FD18-7A4B-9F49-B7E2AA0D9E6B}"/>
              </a:ext>
            </a:extLst>
          </p:cNvPr>
          <p:cNvSpPr/>
          <p:nvPr/>
        </p:nvSpPr>
        <p:spPr bwMode="auto">
          <a:xfrm>
            <a:off x="228600" y="1723801"/>
            <a:ext cx="4114800" cy="1689100"/>
          </a:xfrm>
          <a:prstGeom prst="wedgeEllipseCallout">
            <a:avLst>
              <a:gd name="adj1" fmla="val 76506"/>
              <a:gd name="adj2" fmla="val 6173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if?</a:t>
            </a:r>
          </a:p>
        </p:txBody>
      </p:sp>
    </p:spTree>
    <p:extLst>
      <p:ext uri="{BB962C8B-B14F-4D97-AF65-F5344CB8AC3E}">
        <p14:creationId xmlns:p14="http://schemas.microsoft.com/office/powerpoint/2010/main" val="23724427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1371600"/>
            <a:ext cx="8610600" cy="51816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r>
              <a:rPr lang="en-US" altLang="en-US" sz="2200" kern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Sensitivity report comes ”for free” whenever you solve an LP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endParaRPr lang="en-US" altLang="en-US" sz="2200" kern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sz="22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do we need to use a report? Can’t we just solve the problem many times using Solver? 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Arial" panose="020B0604020202020204" pitchFamily="34" charset="0"/>
              <a:buChar char="•"/>
              <a:defRPr/>
            </a:pPr>
            <a:endParaRPr lang="en-US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sz="2200" kern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Solving the problem multiple times is OK for small spreadsheets, but there are advantages of understanding the Sensitivity report. </a:t>
            </a: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Solving multiple times is </a:t>
            </a:r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practical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if there are 1000 constraints.</a:t>
            </a: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SR is a </a:t>
            </a:r>
            <a:r>
              <a:rPr lang="en-US" sz="2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compact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way of storing information.  </a:t>
            </a: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SzPct val="60000"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SzPct val="60000"/>
              <a:buFont typeface="Arial" panose="020B0604020202020204" pitchFamily="34" charset="0"/>
              <a:buChar char="•"/>
              <a:defRPr/>
            </a:pPr>
            <a:endParaRPr lang="en-US" altLang="en-US" sz="2200" kern="0" dirty="0">
              <a:solidFill>
                <a:srgbClr val="C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838200" y="72528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Why</a:t>
            </a:r>
            <a:r>
              <a:rPr kumimoji="0" lang="en-US" altLang="en-US" sz="40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kumimoji="0" lang="en-US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sensitivity analysis?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9013E8-FD39-5849-BC54-F5DBC67956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61A0-9645-46B1-89CF-8EBF9AD0E28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0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4DEE-5F51-144E-B691-BCE3DD63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Solver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B2D3E-EDED-8F4E-9849-C5FA46C74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99" t="17968" r="19776" b="39710"/>
          <a:stretch/>
        </p:blipFill>
        <p:spPr>
          <a:xfrm>
            <a:off x="533399" y="1522513"/>
            <a:ext cx="4248151" cy="32702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AutoShape 7">
            <a:extLst>
              <a:ext uri="{FF2B5EF4-FFF2-40B4-BE49-F238E27FC236}">
                <a16:creationId xmlns:a16="http://schemas.microsoft.com/office/drawing/2014/main" id="{8103531F-AC01-4342-A15F-59880F716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154" y="1235032"/>
            <a:ext cx="3253146" cy="574722"/>
          </a:xfrm>
          <a:prstGeom prst="wedgeRectCallout">
            <a:avLst>
              <a:gd name="adj1" fmla="val -65340"/>
              <a:gd name="adj2" fmla="val 155736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“Answer” and “Sensitivity” Reports.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B2695-D6FA-C840-9A59-5AF4E2036E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E725-6D43-4B36-A212-66E9EE3266A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85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6525"/>
            <a:ext cx="78867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Excel solver: Answer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F366E-AF00-5D4B-BE4C-E6B31A0E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7892716" cy="3124200"/>
          </a:xfrm>
          <a:prstGeom prst="rect">
            <a:avLst/>
          </a:prstGeom>
        </p:spPr>
      </p:pic>
      <p:sp>
        <p:nvSpPr>
          <p:cNvPr id="5" name="AutoShape 5">
            <a:extLst>
              <a:ext uri="{FF2B5EF4-FFF2-40B4-BE49-F238E27FC236}">
                <a16:creationId xmlns:a16="http://schemas.microsoft.com/office/drawing/2014/main" id="{1B9BA34D-CC5E-A642-9315-234675F3B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354737"/>
            <a:ext cx="2944665" cy="505370"/>
          </a:xfrm>
          <a:prstGeom prst="wedgeRectCallout">
            <a:avLst>
              <a:gd name="adj1" fmla="val 75941"/>
              <a:gd name="adj2" fmla="val -149482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of decision variables at optimal solution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19274B5B-FD62-2F44-860F-EEDEAE563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3325" y="1282111"/>
            <a:ext cx="2944665" cy="602152"/>
          </a:xfrm>
          <a:prstGeom prst="wedgeRectCallout">
            <a:avLst>
              <a:gd name="adj1" fmla="val 2793"/>
              <a:gd name="adj2" fmla="val 152082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of objective function at optimal solution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62859-9188-C440-935C-83CFDBF590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E725-6D43-4B36-A212-66E9EE3266A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7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E01176-AD90-3642-8988-CD001C3C3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680200" cy="172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49255-8640-C142-9ACD-C870E89A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Sensitivity report: objective function</a:t>
            </a:r>
            <a:endParaRPr lang="en-US" dirty="0">
              <a:solidFill>
                <a:srgbClr val="0000CC"/>
              </a:solidFill>
              <a:effectLst>
                <a:outerShdw blurRad="38100" dist="38100" dir="2700000" algn="tl">
                  <a:srgbClr val="FFFFFF"/>
                </a:outerShdw>
              </a:effectLst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209FC-A983-D84D-99EE-13B3D23BE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E725-6D43-4B36-A212-66E9EE3266A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2F06FCAA-CC37-C74C-ADB8-180DC10C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762000"/>
            <a:ext cx="4838700" cy="893663"/>
          </a:xfrm>
          <a:prstGeom prst="wedgeRectCallout">
            <a:avLst>
              <a:gd name="adj1" fmla="val 1827"/>
              <a:gd name="adj2" fmla="val 70018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Allowable Increase/Decrease: </a:t>
            </a:r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much can coefficients change, without changing the optimal solution (optimal values for decision variables)?</a:t>
            </a:r>
          </a:p>
        </p:txBody>
      </p:sp>
    </p:spTree>
    <p:extLst>
      <p:ext uri="{BB962C8B-B14F-4D97-AF65-F5344CB8AC3E}">
        <p14:creationId xmlns:p14="http://schemas.microsoft.com/office/powerpoint/2010/main" val="214754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D800FC57-747A-4054-A3DF-63D163080A4A}" type="slidenum">
              <a:rPr lang="en-US" smtClean="0">
                <a:latin typeface="+mn-lt"/>
              </a:rPr>
              <a:pPr/>
              <a:t>68</a:t>
            </a:fld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199" y="95881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Sensitivity report: objective function</a:t>
            </a:r>
            <a:endParaRPr lang="en-US" b="1" dirty="0">
              <a:solidFill>
                <a:srgbClr val="0000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87FDD-5AA0-3141-B9CC-347F4573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66802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336BD-1C4E-B847-8A1E-7D3BA503830B}"/>
              </a:ext>
            </a:extLst>
          </p:cNvPr>
          <p:cNvSpPr txBox="1"/>
          <p:nvPr/>
        </p:nvSpPr>
        <p:spPr>
          <a:xfrm>
            <a:off x="622299" y="3429000"/>
            <a:ext cx="820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Allowable increase/decrease: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How much can the coefficient change </a:t>
            </a:r>
            <a:r>
              <a:rPr lang="en-US" sz="2000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changing optimal decisions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FBC8BD-1DA3-4F4E-BBA0-4E5E2D6B2041}"/>
              </a:ext>
            </a:extLst>
          </p:cNvPr>
          <p:cNvCxnSpPr/>
          <p:nvPr/>
        </p:nvCxnSpPr>
        <p:spPr bwMode="auto">
          <a:xfrm>
            <a:off x="1219200" y="4876800"/>
            <a:ext cx="6070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A7261B-A895-6A41-A246-F1FBA0925691}"/>
              </a:ext>
            </a:extLst>
          </p:cNvPr>
          <p:cNvCxnSpPr/>
          <p:nvPr/>
        </p:nvCxnSpPr>
        <p:spPr bwMode="auto">
          <a:xfrm>
            <a:off x="1231900" y="5715000"/>
            <a:ext cx="6070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49FF6A-C178-7142-BDEE-CE116A03D359}"/>
              </a:ext>
            </a:extLst>
          </p:cNvPr>
          <p:cNvCxnSpPr>
            <a:cxnSpLocks/>
          </p:cNvCxnSpPr>
          <p:nvPr/>
        </p:nvCxnSpPr>
        <p:spPr bwMode="auto">
          <a:xfrm>
            <a:off x="4572000" y="4746938"/>
            <a:ext cx="0" cy="228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F825BB-930F-D243-92E7-790F90A68B3B}"/>
              </a:ext>
            </a:extLst>
          </p:cNvPr>
          <p:cNvCxnSpPr>
            <a:cxnSpLocks/>
          </p:cNvCxnSpPr>
          <p:nvPr/>
        </p:nvCxnSpPr>
        <p:spPr bwMode="auto">
          <a:xfrm>
            <a:off x="4267200" y="5638800"/>
            <a:ext cx="0" cy="228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934EE1-C7FC-D242-83A0-CE4C1B383F7C}"/>
              </a:ext>
            </a:extLst>
          </p:cNvPr>
          <p:cNvSpPr txBox="1"/>
          <p:nvPr/>
        </p:nvSpPr>
        <p:spPr>
          <a:xfrm>
            <a:off x="4343400" y="44196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$10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C8F8DE-1017-1943-AB8B-E48F791E4CE9}"/>
              </a:ext>
            </a:extLst>
          </p:cNvPr>
          <p:cNvSpPr txBox="1"/>
          <p:nvPr/>
        </p:nvSpPr>
        <p:spPr>
          <a:xfrm>
            <a:off x="4114800" y="5250618"/>
            <a:ext cx="457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$9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FD716-E292-2944-A301-8CA42996BADA}"/>
              </a:ext>
            </a:extLst>
          </p:cNvPr>
          <p:cNvSpPr txBox="1"/>
          <p:nvPr/>
        </p:nvSpPr>
        <p:spPr>
          <a:xfrm>
            <a:off x="6879464" y="4846819"/>
            <a:ext cx="19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Profit margin for 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EC5265-C64E-6140-992C-05E34249211C}"/>
              </a:ext>
            </a:extLst>
          </p:cNvPr>
          <p:cNvSpPr txBox="1"/>
          <p:nvPr/>
        </p:nvSpPr>
        <p:spPr>
          <a:xfrm>
            <a:off x="6879464" y="5737538"/>
            <a:ext cx="19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Profit margin for 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387A9C-8E18-2A4A-9D78-26CCA89B4995}"/>
              </a:ext>
            </a:extLst>
          </p:cNvPr>
          <p:cNvGrpSpPr/>
          <p:nvPr/>
        </p:nvGrpSpPr>
        <p:grpSpPr>
          <a:xfrm>
            <a:off x="3503054" y="4800600"/>
            <a:ext cx="2592946" cy="453339"/>
            <a:chOff x="3807854" y="4800600"/>
            <a:chExt cx="2592946" cy="4533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08AC4E-DFB3-2245-A379-21FC43A8F7DA}"/>
                </a:ext>
              </a:extLst>
            </p:cNvPr>
            <p:cNvSpPr/>
            <p:nvPr/>
          </p:nvSpPr>
          <p:spPr bwMode="auto">
            <a:xfrm>
              <a:off x="4114800" y="4800600"/>
              <a:ext cx="1524000" cy="128719"/>
            </a:xfrm>
            <a:prstGeom prst="rect">
              <a:avLst/>
            </a:prstGeom>
            <a:pattFill prst="wdUpDiag">
              <a:fgClr>
                <a:srgbClr val="C00000"/>
              </a:fgClr>
              <a:bgClr>
                <a:srgbClr val="FFFFFF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081F5B"/>
                </a:solidFill>
                <a:effectLst/>
                <a:latin typeface="NewsGoth BT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D2B4D3-57E0-8D41-8367-F50FD49842E0}"/>
                </a:ext>
              </a:extLst>
            </p:cNvPr>
            <p:cNvSpPr txBox="1"/>
            <p:nvPr/>
          </p:nvSpPr>
          <p:spPr>
            <a:xfrm>
              <a:off x="5334000" y="4905657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$13.5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EEEDF-FF77-914A-9C80-F5F2A03FC45D}"/>
                </a:ext>
              </a:extLst>
            </p:cNvPr>
            <p:cNvSpPr txBox="1"/>
            <p:nvPr/>
          </p:nvSpPr>
          <p:spPr>
            <a:xfrm>
              <a:off x="3807854" y="4915385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$6.3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426642-1854-4C43-BAF5-6E2278D63210}"/>
              </a:ext>
            </a:extLst>
          </p:cNvPr>
          <p:cNvGrpSpPr/>
          <p:nvPr/>
        </p:nvGrpSpPr>
        <p:grpSpPr>
          <a:xfrm>
            <a:off x="3291693" y="5687635"/>
            <a:ext cx="2606575" cy="453590"/>
            <a:chOff x="3596493" y="5687635"/>
            <a:chExt cx="2606575" cy="45359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DA7186-53EA-644A-8D61-4B82F52D86EE}"/>
                </a:ext>
              </a:extLst>
            </p:cNvPr>
            <p:cNvSpPr/>
            <p:nvPr/>
          </p:nvSpPr>
          <p:spPr bwMode="auto">
            <a:xfrm>
              <a:off x="4072445" y="5687635"/>
              <a:ext cx="1524000" cy="128719"/>
            </a:xfrm>
            <a:prstGeom prst="rect">
              <a:avLst/>
            </a:prstGeom>
            <a:pattFill prst="wdUpDiag">
              <a:fgClr>
                <a:srgbClr val="C00000"/>
              </a:fgClr>
              <a:bgClr>
                <a:srgbClr val="FFFFFF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081F5B"/>
                </a:solidFill>
                <a:effectLst/>
                <a:latin typeface="NewsGoth BT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A880D5-0948-AB4D-BFFA-9B9E0A522666}"/>
                </a:ext>
              </a:extLst>
            </p:cNvPr>
            <p:cNvSpPr txBox="1"/>
            <p:nvPr/>
          </p:nvSpPr>
          <p:spPr>
            <a:xfrm>
              <a:off x="5453233" y="5802671"/>
              <a:ext cx="74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$14.29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F5D7B1-DFFD-F04A-8381-57D536398CA4}"/>
                </a:ext>
              </a:extLst>
            </p:cNvPr>
            <p:cNvSpPr txBox="1"/>
            <p:nvPr/>
          </p:nvSpPr>
          <p:spPr>
            <a:xfrm>
              <a:off x="3596493" y="5802671"/>
              <a:ext cx="773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$6.67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323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9255-8640-C142-9ACD-C870E89A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Sensitivity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209FC-A983-D84D-99EE-13B3D23BE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4E725-6D43-4B36-A212-66E9EE3266A5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C6E2A8-4A58-F944-AC14-297BFDA4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4241800"/>
            <a:ext cx="6756400" cy="2006600"/>
          </a:xfrm>
          <a:prstGeom prst="rect">
            <a:avLst/>
          </a:prstGeom>
        </p:spPr>
      </p:pic>
      <p:sp>
        <p:nvSpPr>
          <p:cNvPr id="9" name="AutoShape 7">
            <a:extLst>
              <a:ext uri="{FF2B5EF4-FFF2-40B4-BE49-F238E27FC236}">
                <a16:creationId xmlns:a16="http://schemas.microsoft.com/office/drawing/2014/main" id="{D1276A8A-776C-C44B-8A62-8789DD2D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348137"/>
            <a:ext cx="3189668" cy="893663"/>
          </a:xfrm>
          <a:prstGeom prst="wedgeRectCallout">
            <a:avLst>
              <a:gd name="adj1" fmla="val 21120"/>
              <a:gd name="adj2" fmla="val 72902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Shadow price: </a:t>
            </a:r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happens to objective function value if constraint RHS changes by 1 unit?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08C4350E-8810-6D45-B1A8-A4DDA89BC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348137"/>
            <a:ext cx="3342068" cy="893663"/>
          </a:xfrm>
          <a:prstGeom prst="wedgeRectCallout">
            <a:avLst>
              <a:gd name="adj1" fmla="val -29755"/>
              <a:gd name="adj2" fmla="val 80108"/>
            </a:avLst>
          </a:prstGeom>
          <a:solidFill>
            <a:srgbClr val="FFFFE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Allowable Increase/Decrease: </a:t>
            </a:r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much can each constraint RHS change without changing its shadow price</a:t>
            </a:r>
          </a:p>
        </p:txBody>
      </p:sp>
    </p:spTree>
    <p:extLst>
      <p:ext uri="{BB962C8B-B14F-4D97-AF65-F5344CB8AC3E}">
        <p14:creationId xmlns:p14="http://schemas.microsoft.com/office/powerpoint/2010/main" val="188158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C8FC0A5-70D0-8E42-A2D2-F21AE8261B1D}"/>
              </a:ext>
            </a:extLst>
          </p:cNvPr>
          <p:cNvSpPr txBox="1">
            <a:spLocks/>
          </p:cNvSpPr>
          <p:nvPr/>
        </p:nvSpPr>
        <p:spPr>
          <a:xfrm>
            <a:off x="457200" y="152402"/>
            <a:ext cx="8229600" cy="579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kern="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network model: </a:t>
            </a:r>
            <a:r>
              <a:rPr lang="en-US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Shortest Path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C6EA39-8EDA-8B4C-A0B0-D7E0C3D7A7CA}"/>
              </a:ext>
            </a:extLst>
          </p:cNvPr>
          <p:cNvGrpSpPr/>
          <p:nvPr/>
        </p:nvGrpSpPr>
        <p:grpSpPr>
          <a:xfrm>
            <a:off x="1219200" y="1456435"/>
            <a:ext cx="6096000" cy="3596481"/>
            <a:chOff x="381000" y="1127919"/>
            <a:chExt cx="8327735" cy="503612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46F0B3-A4B5-8846-9C09-E7CC2D47C9CC}"/>
                </a:ext>
              </a:extLst>
            </p:cNvPr>
            <p:cNvSpPr/>
            <p:nvPr/>
          </p:nvSpPr>
          <p:spPr bwMode="auto">
            <a:xfrm>
              <a:off x="2583513" y="1828800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D5BABC-2EEE-9B44-B0BE-D4488A47778A}"/>
                </a:ext>
              </a:extLst>
            </p:cNvPr>
            <p:cNvSpPr/>
            <p:nvPr/>
          </p:nvSpPr>
          <p:spPr bwMode="auto">
            <a:xfrm>
              <a:off x="2583513" y="4267200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12DF14-5E6C-FC49-A37D-683BB0E1FDD6}"/>
                </a:ext>
              </a:extLst>
            </p:cNvPr>
            <p:cNvSpPr/>
            <p:nvPr/>
          </p:nvSpPr>
          <p:spPr bwMode="auto">
            <a:xfrm>
              <a:off x="5174315" y="1127919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B1AF13-D454-C34E-9921-6442FB6A6EF5}"/>
                </a:ext>
              </a:extLst>
            </p:cNvPr>
            <p:cNvSpPr/>
            <p:nvPr/>
          </p:nvSpPr>
          <p:spPr bwMode="auto">
            <a:xfrm>
              <a:off x="5174315" y="3013364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C4E94C-1B6E-E146-92AA-E0F33DE5F84B}"/>
                </a:ext>
              </a:extLst>
            </p:cNvPr>
            <p:cNvSpPr/>
            <p:nvPr/>
          </p:nvSpPr>
          <p:spPr bwMode="auto">
            <a:xfrm>
              <a:off x="5174315" y="5249646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628D21-D543-9E4F-9069-3CDDC6A875F4}"/>
                </a:ext>
              </a:extLst>
            </p:cNvPr>
            <p:cNvCxnSpPr>
              <a:cxnSpLocks/>
              <a:endCxn id="8" idx="2"/>
            </p:cNvCxnSpPr>
            <p:nvPr/>
          </p:nvCxnSpPr>
          <p:spPr bwMode="auto">
            <a:xfrm flipV="1">
              <a:off x="1306602" y="2286000"/>
              <a:ext cx="1276911" cy="8197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83ED30-07BF-9F48-9DFC-244231F9A984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 bwMode="auto">
            <a:xfrm flipV="1">
              <a:off x="3497913" y="1585119"/>
              <a:ext cx="1676402" cy="700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3A2199-AC13-4743-A8AE-E51FD6875202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 bwMode="auto">
            <a:xfrm>
              <a:off x="3497913" y="2286000"/>
              <a:ext cx="1676402" cy="118456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2242B4-9487-214A-B80A-68B3CF1F8FD8}"/>
                </a:ext>
              </a:extLst>
            </p:cNvPr>
            <p:cNvCxnSpPr>
              <a:cxnSpLocks/>
              <a:endCxn id="12" idx="2"/>
            </p:cNvCxnSpPr>
            <p:nvPr/>
          </p:nvCxnSpPr>
          <p:spPr bwMode="auto">
            <a:xfrm>
              <a:off x="3497913" y="4724400"/>
              <a:ext cx="1676402" cy="9824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300BD2-CEE7-5B48-8A0E-935B0A19F55D}"/>
                </a:ext>
              </a:extLst>
            </p:cNvPr>
            <p:cNvCxnSpPr>
              <a:cxnSpLocks/>
              <a:endCxn id="11" idx="2"/>
            </p:cNvCxnSpPr>
            <p:nvPr/>
          </p:nvCxnSpPr>
          <p:spPr bwMode="auto">
            <a:xfrm flipV="1">
              <a:off x="3497913" y="3470564"/>
              <a:ext cx="1676402" cy="12340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E80F17-3536-0C42-93F8-F824F37ABF30}"/>
                </a:ext>
              </a:extLst>
            </p:cNvPr>
            <p:cNvCxnSpPr>
              <a:cxnSpLocks/>
              <a:endCxn id="9" idx="2"/>
            </p:cNvCxnSpPr>
            <p:nvPr/>
          </p:nvCxnSpPr>
          <p:spPr bwMode="auto">
            <a:xfrm>
              <a:off x="1421802" y="3840162"/>
              <a:ext cx="1161711" cy="8842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4700737-1EDC-714C-B42A-978F8DC13D34}"/>
                </a:ext>
              </a:extLst>
            </p:cNvPr>
            <p:cNvCxnSpPr>
              <a:cxnSpLocks/>
              <a:stCxn id="11" idx="6"/>
            </p:cNvCxnSpPr>
            <p:nvPr/>
          </p:nvCxnSpPr>
          <p:spPr bwMode="auto">
            <a:xfrm flipV="1">
              <a:off x="6088715" y="3429000"/>
              <a:ext cx="1447798" cy="4156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E4C53AF-CCFE-8343-A9E4-66ED9C3042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8715" y="3752289"/>
              <a:ext cx="1581709" cy="19180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5C47C1F-1222-614A-8ACC-4AC56B22EA6E}"/>
                </a:ext>
              </a:extLst>
            </p:cNvPr>
            <p:cNvCxnSpPr>
              <a:cxnSpLocks/>
              <a:stCxn id="10" idx="6"/>
            </p:cNvCxnSpPr>
            <p:nvPr/>
          </p:nvCxnSpPr>
          <p:spPr bwMode="auto">
            <a:xfrm>
              <a:off x="6088715" y="1585119"/>
              <a:ext cx="1581709" cy="15205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5659EF-3B57-B545-9A12-444BAE726997}"/>
                </a:ext>
              </a:extLst>
            </p:cNvPr>
            <p:cNvSpPr txBox="1"/>
            <p:nvPr/>
          </p:nvSpPr>
          <p:spPr>
            <a:xfrm>
              <a:off x="1963525" y="2751587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9B21D3-D760-534D-A495-176B0E541F09}"/>
                </a:ext>
              </a:extLst>
            </p:cNvPr>
            <p:cNvSpPr txBox="1"/>
            <p:nvPr/>
          </p:nvSpPr>
          <p:spPr>
            <a:xfrm>
              <a:off x="1562629" y="4298899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3F9BA2-1217-3048-B83C-D853DB7C8272}"/>
                </a:ext>
              </a:extLst>
            </p:cNvPr>
            <p:cNvSpPr txBox="1"/>
            <p:nvPr/>
          </p:nvSpPr>
          <p:spPr>
            <a:xfrm>
              <a:off x="4099438" y="2453362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40BB17-8987-354F-AC8F-FE0FD51539E0}"/>
                </a:ext>
              </a:extLst>
            </p:cNvPr>
            <p:cNvSpPr txBox="1"/>
            <p:nvPr/>
          </p:nvSpPr>
          <p:spPr>
            <a:xfrm>
              <a:off x="4093084" y="1585117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6C2FF6-5DAE-C741-9417-5529E28D6639}"/>
                </a:ext>
              </a:extLst>
            </p:cNvPr>
            <p:cNvSpPr txBox="1"/>
            <p:nvPr/>
          </p:nvSpPr>
          <p:spPr>
            <a:xfrm>
              <a:off x="4085583" y="3659663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E18061-E112-2349-B08D-9D66978B65F7}"/>
                </a:ext>
              </a:extLst>
            </p:cNvPr>
            <p:cNvSpPr txBox="1"/>
            <p:nvPr/>
          </p:nvSpPr>
          <p:spPr>
            <a:xfrm>
              <a:off x="4085583" y="4761724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8EAD8-92FF-9742-8DE1-9312DE27930F}"/>
                </a:ext>
              </a:extLst>
            </p:cNvPr>
            <p:cNvSpPr txBox="1"/>
            <p:nvPr/>
          </p:nvSpPr>
          <p:spPr>
            <a:xfrm>
              <a:off x="6843794" y="1896964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54837D-9D63-3747-B169-A38F108B13A1}"/>
                </a:ext>
              </a:extLst>
            </p:cNvPr>
            <p:cNvSpPr txBox="1"/>
            <p:nvPr/>
          </p:nvSpPr>
          <p:spPr>
            <a:xfrm>
              <a:off x="6843794" y="3437418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F3FD96-037C-DF42-B1C3-7B583D3769C8}"/>
                </a:ext>
              </a:extLst>
            </p:cNvPr>
            <p:cNvSpPr txBox="1"/>
            <p:nvPr/>
          </p:nvSpPr>
          <p:spPr>
            <a:xfrm>
              <a:off x="7073535" y="4402511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pic>
          <p:nvPicPr>
            <p:cNvPr id="31" name="Picture 8" descr="Baltimore City Employee United Way Campaign - United Way of Central Maryland">
              <a:extLst>
                <a:ext uri="{FF2B5EF4-FFF2-40B4-BE49-F238E27FC236}">
                  <a16:creationId xmlns:a16="http://schemas.microsoft.com/office/drawing/2014/main" id="{9D7E63BA-BB92-5046-8F83-AA929883B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2837343"/>
              <a:ext cx="1241135" cy="119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4" descr="Lucktastic Destination Freedom: Washington DC">
              <a:extLst>
                <a:ext uri="{FF2B5EF4-FFF2-40B4-BE49-F238E27FC236}">
                  <a16:creationId xmlns:a16="http://schemas.microsoft.com/office/drawing/2014/main" id="{79EA7B73-DB4D-F742-8A20-3FCBDCA00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866173"/>
              <a:ext cx="1161711" cy="1161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6" descr="Red Bicycle Design - Free Clip Art | Bike silhouette, Bicycle, Red bicycles">
              <a:extLst>
                <a:ext uri="{FF2B5EF4-FFF2-40B4-BE49-F238E27FC236}">
                  <a16:creationId xmlns:a16="http://schemas.microsoft.com/office/drawing/2014/main" id="{C66359EC-C267-9E4E-8D2F-25961A6DE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738874">
              <a:off x="1347784" y="2160049"/>
              <a:ext cx="749300" cy="483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C2BF370-1CD8-C04C-93FC-1C2C01E390AE}"/>
              </a:ext>
            </a:extLst>
          </p:cNvPr>
          <p:cNvSpPr txBox="1"/>
          <p:nvPr/>
        </p:nvSpPr>
        <p:spPr>
          <a:xfrm>
            <a:off x="381004" y="5378602"/>
            <a:ext cx="825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DCADBAL  is shortest path;  travel time = 5H </a:t>
            </a:r>
            <a:endParaRPr lang="en-US" sz="28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19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524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Sensitivity analysis: constraints</a:t>
            </a:r>
            <a:endParaRPr lang="en-US" b="1" dirty="0">
              <a:solidFill>
                <a:srgbClr val="0000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7639F-0D86-3348-A765-3A1D9D5B465F}"/>
              </a:ext>
            </a:extLst>
          </p:cNvPr>
          <p:cNvSpPr txBox="1"/>
          <p:nvPr/>
        </p:nvSpPr>
        <p:spPr>
          <a:xfrm>
            <a:off x="609600" y="4881517"/>
            <a:ext cx="820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Allowable increase/decrease: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How much can constraint RHS change </a:t>
            </a:r>
            <a:r>
              <a:rPr lang="en-US" sz="2000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changing the constraint shadow price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5A12743-7C2B-2947-BC9C-13F9B91A5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8" y="1212408"/>
            <a:ext cx="6756400" cy="2006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3D44CD7-EF31-B64D-A61B-B917D3A768DD}"/>
              </a:ext>
            </a:extLst>
          </p:cNvPr>
          <p:cNvSpPr txBox="1"/>
          <p:nvPr/>
        </p:nvSpPr>
        <p:spPr>
          <a:xfrm>
            <a:off x="591354" y="3694241"/>
            <a:ext cx="8400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Shadow Price: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How much would the objective function change if constraint RHS changes by 1?</a:t>
            </a:r>
          </a:p>
        </p:txBody>
      </p:sp>
    </p:spTree>
    <p:extLst>
      <p:ext uri="{BB962C8B-B14F-4D97-AF65-F5344CB8AC3E}">
        <p14:creationId xmlns:p14="http://schemas.microsoft.com/office/powerpoint/2010/main" val="2183646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524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Sensitivity analysis: constraints</a:t>
            </a:r>
            <a:endParaRPr lang="en-US" b="1" dirty="0">
              <a:solidFill>
                <a:srgbClr val="0000CC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0FC61A-824F-A746-8BF3-FD25A752B94A}"/>
              </a:ext>
            </a:extLst>
          </p:cNvPr>
          <p:cNvCxnSpPr/>
          <p:nvPr/>
        </p:nvCxnSpPr>
        <p:spPr bwMode="auto">
          <a:xfrm>
            <a:off x="1219200" y="4343400"/>
            <a:ext cx="6070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D16394-8EF3-9C40-8B0C-A86BBCE09B4D}"/>
              </a:ext>
            </a:extLst>
          </p:cNvPr>
          <p:cNvCxnSpPr/>
          <p:nvPr/>
        </p:nvCxnSpPr>
        <p:spPr bwMode="auto">
          <a:xfrm>
            <a:off x="1231900" y="5181600"/>
            <a:ext cx="6070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2A206F-C62D-534E-B23F-1FEFCEC0CE1C}"/>
              </a:ext>
            </a:extLst>
          </p:cNvPr>
          <p:cNvCxnSpPr>
            <a:cxnSpLocks/>
          </p:cNvCxnSpPr>
          <p:nvPr/>
        </p:nvCxnSpPr>
        <p:spPr bwMode="auto">
          <a:xfrm>
            <a:off x="4114800" y="4213538"/>
            <a:ext cx="0" cy="228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84E8A9-7653-A04B-BC57-029907F6DA66}"/>
              </a:ext>
            </a:extLst>
          </p:cNvPr>
          <p:cNvCxnSpPr>
            <a:cxnSpLocks/>
          </p:cNvCxnSpPr>
          <p:nvPr/>
        </p:nvCxnSpPr>
        <p:spPr bwMode="auto">
          <a:xfrm>
            <a:off x="3599913" y="5089838"/>
            <a:ext cx="0" cy="228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2E869A-C4B3-FA49-811F-892CEEDEDE14}"/>
              </a:ext>
            </a:extLst>
          </p:cNvPr>
          <p:cNvSpPr txBox="1"/>
          <p:nvPr/>
        </p:nvSpPr>
        <p:spPr>
          <a:xfrm>
            <a:off x="3886200" y="38862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630h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5050D0-6109-8F47-A9D1-0EAC9F544817}"/>
              </a:ext>
            </a:extLst>
          </p:cNvPr>
          <p:cNvSpPr txBox="1"/>
          <p:nvPr/>
        </p:nvSpPr>
        <p:spPr>
          <a:xfrm>
            <a:off x="3352800" y="4730191"/>
            <a:ext cx="796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600h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D1E1A-3212-D547-A20A-58AFFAE79910}"/>
              </a:ext>
            </a:extLst>
          </p:cNvPr>
          <p:cNvSpPr txBox="1"/>
          <p:nvPr/>
        </p:nvSpPr>
        <p:spPr>
          <a:xfrm>
            <a:off x="6879464" y="4313419"/>
            <a:ext cx="19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RHS limit for C&amp;D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3571B0-13EC-0047-A772-71D48EC6FD3F}"/>
              </a:ext>
            </a:extLst>
          </p:cNvPr>
          <p:cNvSpPr txBox="1"/>
          <p:nvPr/>
        </p:nvSpPr>
        <p:spPr>
          <a:xfrm>
            <a:off x="6879464" y="5204138"/>
            <a:ext cx="19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RHS limit for 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66F60D-6416-4546-A17E-98BB7DA65351}"/>
              </a:ext>
            </a:extLst>
          </p:cNvPr>
          <p:cNvGrpSpPr/>
          <p:nvPr/>
        </p:nvGrpSpPr>
        <p:grpSpPr>
          <a:xfrm>
            <a:off x="3048000" y="4267201"/>
            <a:ext cx="2286000" cy="444543"/>
            <a:chOff x="3352800" y="4800601"/>
            <a:chExt cx="2286000" cy="4445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24E832-1865-E44A-A5DB-46FEEA72FAFF}"/>
                </a:ext>
              </a:extLst>
            </p:cNvPr>
            <p:cNvSpPr/>
            <p:nvPr/>
          </p:nvSpPr>
          <p:spPr bwMode="auto">
            <a:xfrm>
              <a:off x="3505210" y="4800601"/>
              <a:ext cx="1371590" cy="137976"/>
            </a:xfrm>
            <a:prstGeom prst="rect">
              <a:avLst/>
            </a:prstGeom>
            <a:pattFill prst="wdUpDiag">
              <a:fgClr>
                <a:srgbClr val="C00000"/>
              </a:fgClr>
              <a:bgClr>
                <a:srgbClr val="FFFFFF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081F5B"/>
                </a:solidFill>
                <a:effectLst/>
                <a:latin typeface="NewsGoth B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9F0A72-61A2-D546-8635-D7FB8260D7A5}"/>
                </a:ext>
              </a:extLst>
            </p:cNvPr>
            <p:cNvSpPr txBox="1"/>
            <p:nvPr/>
          </p:nvSpPr>
          <p:spPr>
            <a:xfrm>
              <a:off x="4572000" y="4906590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682.36h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1C866D-D9CD-DC46-9057-84D59A87A93E}"/>
                </a:ext>
              </a:extLst>
            </p:cNvPr>
            <p:cNvSpPr txBox="1"/>
            <p:nvPr/>
          </p:nvSpPr>
          <p:spPr>
            <a:xfrm>
              <a:off x="3352800" y="4901589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495.6h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E9370AE-14C1-3847-8C16-655B1586F043}"/>
              </a:ext>
            </a:extLst>
          </p:cNvPr>
          <p:cNvSpPr/>
          <p:nvPr/>
        </p:nvSpPr>
        <p:spPr bwMode="auto">
          <a:xfrm>
            <a:off x="3111277" y="5130862"/>
            <a:ext cx="5956513" cy="137976"/>
          </a:xfrm>
          <a:prstGeom prst="rect">
            <a:avLst/>
          </a:prstGeom>
          <a:pattFill prst="wdUpDiag">
            <a:fgClr>
              <a:srgbClr val="C00000"/>
            </a:fgClr>
            <a:bgClr>
              <a:srgbClr val="FFFFFF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5A12743-7C2B-2947-BC9C-13F9B91A5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8" y="1212408"/>
            <a:ext cx="6756400" cy="2006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2C430C-C176-8C42-8305-70AE0D12F7A6}"/>
              </a:ext>
            </a:extLst>
          </p:cNvPr>
          <p:cNvSpPr txBox="1"/>
          <p:nvPr/>
        </p:nvSpPr>
        <p:spPr>
          <a:xfrm>
            <a:off x="28194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480h</a:t>
            </a:r>
          </a:p>
        </p:txBody>
      </p:sp>
    </p:spTree>
    <p:extLst>
      <p:ext uri="{BB962C8B-B14F-4D97-AF65-F5344CB8AC3E}">
        <p14:creationId xmlns:p14="http://schemas.microsoft.com/office/powerpoint/2010/main" val="45822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5" grpId="0" animBg="1"/>
      <p:bldP spid="2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6019F1-F0AA-A349-8D85-AAB1CCF1D761}"/>
              </a:ext>
            </a:extLst>
          </p:cNvPr>
          <p:cNvSpPr/>
          <p:nvPr/>
        </p:nvSpPr>
        <p:spPr>
          <a:xfrm>
            <a:off x="3526313" y="152400"/>
            <a:ext cx="1769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92E78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Next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0BE9E-FA4C-874D-BEFA-567E9AC6DB08}"/>
              </a:ext>
            </a:extLst>
          </p:cNvPr>
          <p:cNvSpPr txBox="1"/>
          <p:nvPr/>
        </p:nvSpPr>
        <p:spPr>
          <a:xfrm>
            <a:off x="533400" y="259080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Week 3: More optimization!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HW2: Optimization (Due next week before class)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Group Project proposal (Due next week before class)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F1DDD-03F2-ED4C-A8BA-EA4D90369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61A0-9645-46B1-89CF-8EBF9AD0E28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3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6019F1-F0AA-A349-8D85-AAB1CCF1D761}"/>
              </a:ext>
            </a:extLst>
          </p:cNvPr>
          <p:cNvSpPr/>
          <p:nvPr/>
        </p:nvSpPr>
        <p:spPr>
          <a:xfrm>
            <a:off x="3526313" y="152400"/>
            <a:ext cx="1769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92E78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Next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0BE9E-FA4C-874D-BEFA-567E9AC6DB08}"/>
              </a:ext>
            </a:extLst>
          </p:cNvPr>
          <p:cNvSpPr txBox="1"/>
          <p:nvPr/>
        </p:nvSpPr>
        <p:spPr>
          <a:xfrm>
            <a:off x="533400" y="25908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Week 3: More optimization!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HW2: Optimization (Due next week Tuesday before class)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Group Project proposal (Due next week Tuesday before class)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F1DDD-03F2-ED4C-A8BA-EA4D90369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61A0-9645-46B1-89CF-8EBF9AD0E28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0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5C8FC0A5-70D0-8E42-A2D2-F21AE8261B1D}"/>
              </a:ext>
            </a:extLst>
          </p:cNvPr>
          <p:cNvSpPr txBox="1">
            <a:spLocks/>
          </p:cNvSpPr>
          <p:nvPr/>
        </p:nvSpPr>
        <p:spPr>
          <a:xfrm>
            <a:off x="457200" y="152402"/>
            <a:ext cx="8229600" cy="579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kern="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network model: </a:t>
            </a:r>
            <a:r>
              <a:rPr lang="en-US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Shortest Path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C6EA39-8EDA-8B4C-A0B0-D7E0C3D7A7CA}"/>
              </a:ext>
            </a:extLst>
          </p:cNvPr>
          <p:cNvGrpSpPr/>
          <p:nvPr/>
        </p:nvGrpSpPr>
        <p:grpSpPr>
          <a:xfrm>
            <a:off x="1219200" y="1456435"/>
            <a:ext cx="6096000" cy="3596481"/>
            <a:chOff x="381000" y="1127919"/>
            <a:chExt cx="8327735" cy="503612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46F0B3-A4B5-8846-9C09-E7CC2D47C9CC}"/>
                </a:ext>
              </a:extLst>
            </p:cNvPr>
            <p:cNvSpPr/>
            <p:nvPr/>
          </p:nvSpPr>
          <p:spPr bwMode="auto">
            <a:xfrm>
              <a:off x="2583513" y="1828800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D5BABC-2EEE-9B44-B0BE-D4488A47778A}"/>
                </a:ext>
              </a:extLst>
            </p:cNvPr>
            <p:cNvSpPr/>
            <p:nvPr/>
          </p:nvSpPr>
          <p:spPr bwMode="auto">
            <a:xfrm>
              <a:off x="2583513" y="4267200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12DF14-5E6C-FC49-A37D-683BB0E1FDD6}"/>
                </a:ext>
              </a:extLst>
            </p:cNvPr>
            <p:cNvSpPr/>
            <p:nvPr/>
          </p:nvSpPr>
          <p:spPr bwMode="auto">
            <a:xfrm>
              <a:off x="5174315" y="1127919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B1AF13-D454-C34E-9921-6442FB6A6EF5}"/>
                </a:ext>
              </a:extLst>
            </p:cNvPr>
            <p:cNvSpPr/>
            <p:nvPr/>
          </p:nvSpPr>
          <p:spPr bwMode="auto">
            <a:xfrm>
              <a:off x="5174315" y="3013364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C4E94C-1B6E-E146-92AA-E0F33DE5F84B}"/>
                </a:ext>
              </a:extLst>
            </p:cNvPr>
            <p:cNvSpPr/>
            <p:nvPr/>
          </p:nvSpPr>
          <p:spPr bwMode="auto">
            <a:xfrm>
              <a:off x="5174315" y="5249646"/>
              <a:ext cx="914400" cy="914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628D21-D543-9E4F-9069-3CDDC6A875F4}"/>
                </a:ext>
              </a:extLst>
            </p:cNvPr>
            <p:cNvCxnSpPr>
              <a:cxnSpLocks/>
              <a:endCxn id="8" idx="2"/>
            </p:cNvCxnSpPr>
            <p:nvPr/>
          </p:nvCxnSpPr>
          <p:spPr bwMode="auto">
            <a:xfrm flipV="1">
              <a:off x="1306602" y="2286000"/>
              <a:ext cx="1276911" cy="8197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83ED30-07BF-9F48-9DFC-244231F9A984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 bwMode="auto">
            <a:xfrm flipV="1">
              <a:off x="3497913" y="1585119"/>
              <a:ext cx="1676402" cy="700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3A2199-AC13-4743-A8AE-E51FD6875202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 bwMode="auto">
            <a:xfrm>
              <a:off x="3497913" y="2286000"/>
              <a:ext cx="1676402" cy="118456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2242B4-9487-214A-B80A-68B3CF1F8FD8}"/>
                </a:ext>
              </a:extLst>
            </p:cNvPr>
            <p:cNvCxnSpPr>
              <a:cxnSpLocks/>
              <a:endCxn id="12" idx="2"/>
            </p:cNvCxnSpPr>
            <p:nvPr/>
          </p:nvCxnSpPr>
          <p:spPr bwMode="auto">
            <a:xfrm>
              <a:off x="3497913" y="4724400"/>
              <a:ext cx="1676402" cy="9824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300BD2-CEE7-5B48-8A0E-935B0A19F55D}"/>
                </a:ext>
              </a:extLst>
            </p:cNvPr>
            <p:cNvCxnSpPr>
              <a:cxnSpLocks/>
              <a:endCxn id="11" idx="2"/>
            </p:cNvCxnSpPr>
            <p:nvPr/>
          </p:nvCxnSpPr>
          <p:spPr bwMode="auto">
            <a:xfrm flipV="1">
              <a:off x="3497913" y="3470564"/>
              <a:ext cx="1676402" cy="12340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E80F17-3536-0C42-93F8-F824F37ABF30}"/>
                </a:ext>
              </a:extLst>
            </p:cNvPr>
            <p:cNvCxnSpPr>
              <a:cxnSpLocks/>
              <a:endCxn id="9" idx="2"/>
            </p:cNvCxnSpPr>
            <p:nvPr/>
          </p:nvCxnSpPr>
          <p:spPr bwMode="auto">
            <a:xfrm>
              <a:off x="1421802" y="3840162"/>
              <a:ext cx="1161711" cy="8842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4700737-1EDC-714C-B42A-978F8DC13D34}"/>
                </a:ext>
              </a:extLst>
            </p:cNvPr>
            <p:cNvCxnSpPr>
              <a:cxnSpLocks/>
              <a:stCxn id="11" idx="6"/>
            </p:cNvCxnSpPr>
            <p:nvPr/>
          </p:nvCxnSpPr>
          <p:spPr bwMode="auto">
            <a:xfrm flipV="1">
              <a:off x="6088715" y="3429000"/>
              <a:ext cx="1447798" cy="4156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E4C53AF-CCFE-8343-A9E4-66ED9C3042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8715" y="3752289"/>
              <a:ext cx="1581709" cy="19180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5C47C1F-1222-614A-8ACC-4AC56B22EA6E}"/>
                </a:ext>
              </a:extLst>
            </p:cNvPr>
            <p:cNvCxnSpPr>
              <a:cxnSpLocks/>
              <a:stCxn id="10" idx="6"/>
            </p:cNvCxnSpPr>
            <p:nvPr/>
          </p:nvCxnSpPr>
          <p:spPr bwMode="auto">
            <a:xfrm>
              <a:off x="6088715" y="1585119"/>
              <a:ext cx="1581709" cy="15205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5659EF-3B57-B545-9A12-444BAE726997}"/>
                </a:ext>
              </a:extLst>
            </p:cNvPr>
            <p:cNvSpPr txBox="1"/>
            <p:nvPr/>
          </p:nvSpPr>
          <p:spPr>
            <a:xfrm>
              <a:off x="1963525" y="2751587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9B21D3-D760-534D-A495-176B0E541F09}"/>
                </a:ext>
              </a:extLst>
            </p:cNvPr>
            <p:cNvSpPr txBox="1"/>
            <p:nvPr/>
          </p:nvSpPr>
          <p:spPr>
            <a:xfrm>
              <a:off x="1562629" y="4298899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3F9BA2-1217-3048-B83C-D853DB7C8272}"/>
                </a:ext>
              </a:extLst>
            </p:cNvPr>
            <p:cNvSpPr txBox="1"/>
            <p:nvPr/>
          </p:nvSpPr>
          <p:spPr>
            <a:xfrm>
              <a:off x="4099438" y="2453362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40BB17-8987-354F-AC8F-FE0FD51539E0}"/>
                </a:ext>
              </a:extLst>
            </p:cNvPr>
            <p:cNvSpPr txBox="1"/>
            <p:nvPr/>
          </p:nvSpPr>
          <p:spPr>
            <a:xfrm>
              <a:off x="4093084" y="1585117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6C2FF6-5DAE-C741-9417-5529E28D6639}"/>
                </a:ext>
              </a:extLst>
            </p:cNvPr>
            <p:cNvSpPr txBox="1"/>
            <p:nvPr/>
          </p:nvSpPr>
          <p:spPr>
            <a:xfrm>
              <a:off x="4085583" y="3659663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E18061-E112-2349-B08D-9D66978B65F7}"/>
                </a:ext>
              </a:extLst>
            </p:cNvPr>
            <p:cNvSpPr txBox="1"/>
            <p:nvPr/>
          </p:nvSpPr>
          <p:spPr>
            <a:xfrm>
              <a:off x="4085583" y="4761724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8EAD8-92FF-9742-8DE1-9312DE27930F}"/>
                </a:ext>
              </a:extLst>
            </p:cNvPr>
            <p:cNvSpPr txBox="1"/>
            <p:nvPr/>
          </p:nvSpPr>
          <p:spPr>
            <a:xfrm>
              <a:off x="6843794" y="1896964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54837D-9D63-3747-B169-A38F108B13A1}"/>
                </a:ext>
              </a:extLst>
            </p:cNvPr>
            <p:cNvSpPr txBox="1"/>
            <p:nvPr/>
          </p:nvSpPr>
          <p:spPr>
            <a:xfrm>
              <a:off x="6843794" y="3437418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2H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F3FD96-037C-DF42-B1C3-7B583D3769C8}"/>
                </a:ext>
              </a:extLst>
            </p:cNvPr>
            <p:cNvSpPr txBox="1"/>
            <p:nvPr/>
          </p:nvSpPr>
          <p:spPr>
            <a:xfrm>
              <a:off x="7073535" y="4402511"/>
              <a:ext cx="638456" cy="47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3H</a:t>
              </a:r>
            </a:p>
          </p:txBody>
        </p:sp>
        <p:pic>
          <p:nvPicPr>
            <p:cNvPr id="31" name="Picture 8" descr="Baltimore City Employee United Way Campaign - United Way of Central Maryland">
              <a:extLst>
                <a:ext uri="{FF2B5EF4-FFF2-40B4-BE49-F238E27FC236}">
                  <a16:creationId xmlns:a16="http://schemas.microsoft.com/office/drawing/2014/main" id="{9D7E63BA-BB92-5046-8F83-AA929883B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2837343"/>
              <a:ext cx="1241135" cy="119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4" descr="Lucktastic Destination Freedom: Washington DC">
              <a:extLst>
                <a:ext uri="{FF2B5EF4-FFF2-40B4-BE49-F238E27FC236}">
                  <a16:creationId xmlns:a16="http://schemas.microsoft.com/office/drawing/2014/main" id="{79EA7B73-DB4D-F742-8A20-3FCBDCA00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866173"/>
              <a:ext cx="1161711" cy="1161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6" descr="Red Bicycle Design - Free Clip Art | Bike silhouette, Bicycle, Red bicycles">
              <a:extLst>
                <a:ext uri="{FF2B5EF4-FFF2-40B4-BE49-F238E27FC236}">
                  <a16:creationId xmlns:a16="http://schemas.microsoft.com/office/drawing/2014/main" id="{C66359EC-C267-9E4E-8D2F-25961A6DE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738874">
              <a:off x="1347784" y="2160049"/>
              <a:ext cx="749300" cy="483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C2BF370-1CD8-C04C-93FC-1C2C01E390AE}"/>
              </a:ext>
            </a:extLst>
          </p:cNvPr>
          <p:cNvSpPr txBox="1"/>
          <p:nvPr/>
        </p:nvSpPr>
        <p:spPr>
          <a:xfrm>
            <a:off x="381004" y="5572780"/>
            <a:ext cx="825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Objectives?  Random Variables? Decision variables?  Constraints?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49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33" y="152402"/>
            <a:ext cx="8683645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Generalized Analytics Procedure (GAP)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33332" y="1676403"/>
            <a:ext cx="8683647" cy="4175367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Define Model in Words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Objective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Variables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Decision Variables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  <a:p>
            <a:pPr marL="284156" lvl="1" indent="0"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Formulate Model Mathematically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Decision Variables</a:t>
            </a:r>
          </a:p>
          <a:p>
            <a:pPr marL="284156" lvl="1" indent="0">
              <a:buNone/>
            </a:pPr>
            <a:r>
              <a:rPr lang="en-US" b="1" dirty="0"/>
              <a:t>R: </a:t>
            </a:r>
            <a:r>
              <a:rPr lang="en-US" dirty="0"/>
              <a:t>Define</a:t>
            </a:r>
            <a:r>
              <a:rPr lang="en-US" b="1" dirty="0"/>
              <a:t> </a:t>
            </a:r>
            <a:r>
              <a:rPr lang="en-US" dirty="0"/>
              <a:t>Random Variables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Define Objective Function in terms of Decision Variables</a:t>
            </a:r>
          </a:p>
          <a:p>
            <a:pPr marL="284156" lvl="1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Constraints in terms of Decision Variables</a:t>
            </a:r>
          </a:p>
          <a:p>
            <a:pPr marL="284156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Solve for Optimal Solution</a:t>
            </a: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A5A1C-DE75-694E-9C9F-FC0D7C173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82845A69-3C40-2A4A-B805-85FE560D3F37}"/>
              </a:ext>
            </a:extLst>
          </p:cNvPr>
          <p:cNvSpPr>
            <a:spLocks noChangeAspect="1"/>
          </p:cNvSpPr>
          <p:nvPr/>
        </p:nvSpPr>
        <p:spPr bwMode="auto">
          <a:xfrm rot="2636491">
            <a:off x="2818908" y="2285507"/>
            <a:ext cx="365760" cy="365760"/>
          </a:xfrm>
          <a:prstGeom prst="plus">
            <a:avLst>
              <a:gd name="adj" fmla="val 4577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3D190608-27D8-5E47-BCD2-DB0E0785B24F}"/>
              </a:ext>
            </a:extLst>
          </p:cNvPr>
          <p:cNvSpPr>
            <a:spLocks noChangeAspect="1"/>
          </p:cNvSpPr>
          <p:nvPr/>
        </p:nvSpPr>
        <p:spPr bwMode="auto">
          <a:xfrm rot="2636491">
            <a:off x="3580907" y="4114308"/>
            <a:ext cx="365760" cy="365760"/>
          </a:xfrm>
          <a:prstGeom prst="plus">
            <a:avLst>
              <a:gd name="adj" fmla="val 45779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ANSWERNOWTEXT" val="Answer Now"/>
  <p:tag name="RESPTABLESTYLE" val="-1"/>
  <p:tag name="ALLOWDUPLICATES" val="False"/>
  <p:tag name="AUTOADVANCE" val="False"/>
  <p:tag name="STDCHART" val="1"/>
  <p:tag name="BUBBLENAMEVISIBLE" val="True"/>
  <p:tag name="DEFAULTNUMTEAMS" val="5"/>
  <p:tag name="CUSTOMCELLBACKCOLOR2" val="-13395457"/>
  <p:tag name="DISPLAYNAME" val="True"/>
  <p:tag name="GRIDROTATIONINTERVAL" val="2"/>
  <p:tag name="POLLINGCYCLE" val="2"/>
  <p:tag name="INCLUDENONRESPONDERS" val="False"/>
  <p:tag name="ALLOWUSERFEEDBACK" val="True"/>
  <p:tag name="REALTIMEBACKUPPATH" val="(None)"/>
  <p:tag name="FIBDISPLAYKEYWORDS" val="True"/>
  <p:tag name="USESECONDARYMONITOR" val="True"/>
  <p:tag name="RESPCOUNTERSTYLE" val="-1"/>
  <p:tag name="NUMRESPONSES" val="1"/>
  <p:tag name="REVIEWONLY" val="False"/>
  <p:tag name="TEAMSINLEADERBOARD" val="5"/>
  <p:tag name="BUBBLEGROUPING" val="3"/>
  <p:tag name="CUSTOMCELLBACKCOLOR3" val="-268652"/>
  <p:tag name="DISPLAYDEVICEID" val="True"/>
  <p:tag name="GRIDPOSITION" val="1"/>
  <p:tag name="MULTIRESPDIVISOR" val="1"/>
  <p:tag name="INCORRECTPOINTVALUE" val="0"/>
  <p:tag name="CHARTSCALE" val="True"/>
  <p:tag name="TPVERSION" val="2008"/>
  <p:tag name="ANSWERNOWSTYLE" val="-1"/>
  <p:tag name="INPUTSOURCE" val="1"/>
  <p:tag name="ROTATIONINTERVAL" val="2"/>
  <p:tag name="BUBBLESIZEVISIBLE" val="True"/>
  <p:tag name="CUSTOMCELLBACKCOLOR1" val="-657956"/>
  <p:tag name="CHARTLABELS" val="0"/>
  <p:tag name="CORRECTPOINTVALUE" val="100"/>
  <p:tag name="FIBDISPLAYRESULTS" val="True"/>
  <p:tag name="SHOWBARVISIBLE" val="True"/>
  <p:tag name="COUNTDOWNSECONDS" val="10"/>
  <p:tag name="AUTOUPDATEALIASES" val="True"/>
  <p:tag name="CUSTOMGRIDBACKCOLOR" val="-2830136"/>
  <p:tag name="DISPLAYDEVICENUMBER" val="True"/>
  <p:tag name="RESETCHARTS" val="True"/>
  <p:tag name="ZEROBASED" val="False"/>
  <p:tag name="BACKUPSESSIONS" val="True"/>
  <p:tag name="MAXRESPONDERS" val="5"/>
  <p:tag name="PARTLISTDEFAULT" val="0"/>
  <p:tag name="FIBNUMRESULTS" val="5"/>
  <p:tag name="RESPCOUNTERFORMAT" val="0"/>
  <p:tag name="BUBBLEVALUEFORMAT" val="0.0"/>
  <p:tag name="AUTOADJUSTPARTRANGE" val="True"/>
  <p:tag name="BACKUPMAINTENANCE" val="7"/>
  <p:tag name="CUSTOMCELLBACKCOLOR4" val="-8355712"/>
  <p:tag name="REALTIMEBACKUP" val="False"/>
  <p:tag name="CHARTVALUEFORMAT" val="0%"/>
  <p:tag name="CHARTCOLORS" val="0"/>
  <p:tag name="COUNTDOWNSTYLE" val="-1"/>
  <p:tag name="INCLUDEPPT" val="True"/>
  <p:tag name="CUSTOMCELLFORECOLOR" val="-16777216"/>
  <p:tag name="PARTICIPANTSINLEADERBOARD" val="5"/>
  <p:tag name="BULLETTYPE" val="3"/>
  <p:tag name="FIBINCLUDEOTHER" val="True"/>
  <p:tag name="DELIMITERS" val="3.1"/>
  <p:tag name="POWERPOINTVERSION" val="12.0"/>
  <p:tag name="ADVANCEDSETTINGSVIEW" val="True"/>
  <p:tag name="AUTOSIZEGRID" val="False"/>
  <p:tag name="USESCHEMECOLORS" val="False"/>
  <p:tag name="GRIDOPACITY" val="100"/>
  <p:tag name="GRIDSIZE" val="{Width=1024, Height=73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400.825"/>
  <p:tag name="LATEXADDIN" val="\documentclass{article}&#10;\usepackage{amsmath}&#10;\pagestyle{empty}&#10;\begin{document}&#10;&#10;&#10;&#10;- $\textrm{Sales} = \textrm{Price} * \textrm{Quantity}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04.4244"/>
  <p:tag name="LATEXADDIN" val="\documentclass{article}&#10;\usepackage{amsmath}&#10;\pagestyle{empty}&#10;\begin{document}&#10;&#10;- $S = p * Q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685.039"/>
  <p:tag name="LATEXADDIN" val="\documentclass{article}&#10;\usepackage{amsmath}&#10;\pagestyle{empty}&#10;\begin{document}&#10;&#10;- $S = p * (100 - p) = 100p - p^2$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9787"/>
  <p:tag name="ORIGINALWIDTH" val="858.6427"/>
  <p:tag name="LATEXADDIN" val="\documentclass{article}&#10;\usepackage{amsmath}&#10;\pagestyle{empty}&#10;\begin{document}&#10;&#10;- $\frac{dS}{dp} = 100 - 2p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9787"/>
  <p:tag name="ORIGINALWIDTH" val="1511.811"/>
  <p:tag name="LATEXADDIN" val="\documentclass{article}&#10;\usepackage{amsmath}&#10;\pagestyle{empty}&#10;\begin{document}&#10;&#10;- $\frac{dS}{dp} = 0 \textrm{ when } 100 - 2p = 0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9787"/>
  <p:tag name="ORIGINALWIDTH" val="1173.603"/>
  <p:tag name="LATEXADDIN" val="\documentclass{article}&#10;\usepackage{amsmath}&#10;\pagestyle{empty}&#10;\begin{document}&#10;&#10;- $\frac{dS}{dp} = 0 \textrm{ when } p = 50$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presentation template_white">
  <a:themeElements>
    <a:clrScheme name="Custom 2">
      <a:dk1>
        <a:srgbClr val="081F5B"/>
      </a:dk1>
      <a:lt1>
        <a:srgbClr val="FFFFFF"/>
      </a:lt1>
      <a:dk2>
        <a:srgbClr val="081F5B"/>
      </a:dk2>
      <a:lt2>
        <a:srgbClr val="B8AB9E"/>
      </a:lt2>
      <a:accent1>
        <a:srgbClr val="D64B00"/>
      </a:accent1>
      <a:accent2>
        <a:srgbClr val="103FB9"/>
      </a:accent2>
      <a:accent3>
        <a:srgbClr val="FFFFFF"/>
      </a:accent3>
      <a:accent4>
        <a:srgbClr val="06194C"/>
      </a:accent4>
      <a:accent5>
        <a:srgbClr val="FFCAAD"/>
      </a:accent5>
      <a:accent6>
        <a:srgbClr val="D29E0D"/>
      </a:accent6>
      <a:hlink>
        <a:srgbClr val="B8AB9E"/>
      </a:hlink>
      <a:folHlink>
        <a:srgbClr val="BF3119"/>
      </a:folHlink>
    </a:clrScheme>
    <a:fontScheme name="Cabinnn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81F5B"/>
            </a:solidFill>
            <a:effectLst/>
            <a:latin typeface="NewsGoth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81F5B"/>
            </a:solidFill>
            <a:effectLst/>
            <a:latin typeface="NewsGoth BT" pitchFamily="34" charset="0"/>
          </a:defRPr>
        </a:defPPr>
      </a:lstStyle>
    </a:lnDef>
  </a:objectDefaults>
  <a:extraClrSchemeLst>
    <a:extraClrScheme>
      <a:clrScheme name="presentation template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3">
        <a:dk1>
          <a:srgbClr val="081F5B"/>
        </a:dk1>
        <a:lt1>
          <a:srgbClr val="FFFFFF"/>
        </a:lt1>
        <a:dk2>
          <a:srgbClr val="081F5B"/>
        </a:dk2>
        <a:lt2>
          <a:srgbClr val="B8AB9E"/>
        </a:lt2>
        <a:accent1>
          <a:srgbClr val="FF9933"/>
        </a:accent1>
        <a:accent2>
          <a:srgbClr val="E8AF10"/>
        </a:accent2>
        <a:accent3>
          <a:srgbClr val="FFFFFF"/>
        </a:accent3>
        <a:accent4>
          <a:srgbClr val="06194C"/>
        </a:accent4>
        <a:accent5>
          <a:srgbClr val="FFCAAD"/>
        </a:accent5>
        <a:accent6>
          <a:srgbClr val="D29E0D"/>
        </a:accent6>
        <a:hlink>
          <a:srgbClr val="B8AB9E"/>
        </a:hlink>
        <a:folHlink>
          <a:srgbClr val="BF31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47245</TotalTime>
  <Words>3228</Words>
  <Application>Microsoft Office PowerPoint</Application>
  <PresentationFormat>On-screen Show (4:3)</PresentationFormat>
  <Paragraphs>660</Paragraphs>
  <Slides>73</Slides>
  <Notes>24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2_presentation template_white</vt:lpstr>
      <vt:lpstr>PowerPoint Presentation</vt:lpstr>
      <vt:lpstr>PowerPoint Presentation</vt:lpstr>
      <vt:lpstr>PowerPoint Presentation</vt:lpstr>
      <vt:lpstr>This week</vt:lpstr>
      <vt:lpstr>A network model: Shortest Path </vt:lpstr>
      <vt:lpstr>A network model: Shortest Path </vt:lpstr>
      <vt:lpstr>PowerPoint Presentation</vt:lpstr>
      <vt:lpstr>PowerPoint Presentation</vt:lpstr>
      <vt:lpstr>Generalized Analytics Procedure (GAP)</vt:lpstr>
      <vt:lpstr>Objectives, Decision Variables, Constraints</vt:lpstr>
      <vt:lpstr>GAP: Words</vt:lpstr>
      <vt:lpstr>PowerPoint Presentation</vt:lpstr>
      <vt:lpstr>Intuition vs Math</vt:lpstr>
      <vt:lpstr>T-Shirt Trove Exercise</vt:lpstr>
      <vt:lpstr>T-Shirt Trove: Part 1</vt:lpstr>
      <vt:lpstr>Generalized Analytics Procedure (GAP)</vt:lpstr>
      <vt:lpstr>T-Shirt Trove: Part 1 GAP</vt:lpstr>
      <vt:lpstr>T-Shirt Trove: Part 1 Solution Method</vt:lpstr>
      <vt:lpstr>T-Shirt Trove: Part 2</vt:lpstr>
      <vt:lpstr>T-Shirt Trove: Part 2 GAP</vt:lpstr>
      <vt:lpstr>T-Shirt Trove: Part 2</vt:lpstr>
      <vt:lpstr>T-Shirt Trove: Part 2 Solution Method</vt:lpstr>
      <vt:lpstr>Excel solver</vt:lpstr>
      <vt:lpstr>T-Shirt trove part 2: Solution Method: Excel Solver</vt:lpstr>
      <vt:lpstr>T-Shirt trove part 2: Solver menu</vt:lpstr>
      <vt:lpstr>T-Shirt trove part 2: solution</vt:lpstr>
      <vt:lpstr>T-Shirt Trove: Part 3</vt:lpstr>
      <vt:lpstr>T-Shirt Trove: Part 3 GAP</vt:lpstr>
      <vt:lpstr>Linear Constraint Sets</vt:lpstr>
      <vt:lpstr>1 variable vs 2 variables</vt:lpstr>
      <vt:lpstr>T-Shirt trove part 3: Setup</vt:lpstr>
      <vt:lpstr>T-Shirt trove part 3: Solver menu</vt:lpstr>
      <vt:lpstr>T-Shirt trove part 3: solution</vt:lpstr>
      <vt:lpstr>Under the Hood: Gradient Descent Method</vt:lpstr>
      <vt:lpstr>Under the Hood: Beware Local Optima</vt:lpstr>
      <vt:lpstr>PowerPoint Presentation</vt:lpstr>
      <vt:lpstr>PowerPoint Presentation</vt:lpstr>
      <vt:lpstr>ChatGPT and Optimization</vt:lpstr>
      <vt:lpstr>ChatGPT and Optimization</vt:lpstr>
      <vt:lpstr>Recall: T-Shirt Trove, Part 3</vt:lpstr>
      <vt:lpstr>Nonlinear vs Linear</vt:lpstr>
      <vt:lpstr>Nonlinear vs Linear Optimization</vt:lpstr>
      <vt:lpstr>Linear optimization and linear relationships</vt:lpstr>
      <vt:lpstr>Linear Relationships</vt:lpstr>
      <vt:lpstr>The Father of Linear Programming</vt:lpstr>
      <vt:lpstr>History of linear programming</vt:lpstr>
      <vt:lpstr>Applications of linear programming</vt:lpstr>
      <vt:lpstr>More Advanced Applications</vt:lpstr>
      <vt:lpstr>PowerPoint Presentation</vt:lpstr>
      <vt:lpstr>PowerPoint Presentation</vt:lpstr>
      <vt:lpstr>PowerPoint Presentation</vt:lpstr>
      <vt:lpstr>Product mix decisions across industries</vt:lpstr>
      <vt:lpstr>Linear Programming: Product mix</vt:lpstr>
      <vt:lpstr>PowerPoint Presentation</vt:lpstr>
      <vt:lpstr>PowerPoint Presentation</vt:lpstr>
      <vt:lpstr>PowerPoint Presentation</vt:lpstr>
      <vt:lpstr>Product mix</vt:lpstr>
      <vt:lpstr>Production Process: Golf Bags</vt:lpstr>
      <vt:lpstr>Breakout Groups</vt:lpstr>
      <vt:lpstr>Product Mix: GAP</vt:lpstr>
      <vt:lpstr>Product Mix: Solver Menu</vt:lpstr>
      <vt:lpstr>PowerPoint Presentation</vt:lpstr>
      <vt:lpstr>PowerPoint Presentation</vt:lpstr>
      <vt:lpstr>PowerPoint Presentation</vt:lpstr>
      <vt:lpstr>Solver reports</vt:lpstr>
      <vt:lpstr>Excel solver: Answer report</vt:lpstr>
      <vt:lpstr>Sensitivity report: objective function</vt:lpstr>
      <vt:lpstr>PowerPoint Presentation</vt:lpstr>
      <vt:lpstr>Sensitivity Report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University of Michigan</dc:creator>
  <cp:lastModifiedBy>Piyush Agrawal</cp:lastModifiedBy>
  <cp:revision>1339</cp:revision>
  <dcterms:created xsi:type="dcterms:W3CDTF">2003-10-08T12:27:16Z</dcterms:created>
  <dcterms:modified xsi:type="dcterms:W3CDTF">2024-12-14T02:09:12Z</dcterms:modified>
</cp:coreProperties>
</file>